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439" r:id="rId2"/>
    <p:sldId id="674" r:id="rId3"/>
    <p:sldId id="663" r:id="rId4"/>
    <p:sldId id="665" r:id="rId5"/>
    <p:sldId id="666" r:id="rId6"/>
    <p:sldId id="664" r:id="rId7"/>
    <p:sldId id="638" r:id="rId8"/>
    <p:sldId id="568" r:id="rId9"/>
    <p:sldId id="667" r:id="rId10"/>
    <p:sldId id="675" r:id="rId11"/>
    <p:sldId id="615" r:id="rId12"/>
    <p:sldId id="642" r:id="rId13"/>
    <p:sldId id="655" r:id="rId14"/>
    <p:sldId id="573" r:id="rId15"/>
    <p:sldId id="580" r:id="rId16"/>
    <p:sldId id="593" r:id="rId17"/>
    <p:sldId id="607" r:id="rId18"/>
    <p:sldId id="657" r:id="rId19"/>
    <p:sldId id="658" r:id="rId20"/>
    <p:sldId id="609" r:id="rId21"/>
    <p:sldId id="656" r:id="rId22"/>
    <p:sldId id="628" r:id="rId23"/>
    <p:sldId id="636" r:id="rId24"/>
    <p:sldId id="566" r:id="rId25"/>
    <p:sldId id="621" r:id="rId26"/>
    <p:sldId id="612" r:id="rId27"/>
    <p:sldId id="676" r:id="rId28"/>
    <p:sldId id="660" r:id="rId29"/>
    <p:sldId id="671" r:id="rId30"/>
    <p:sldId id="677" r:id="rId31"/>
    <p:sldId id="672" r:id="rId32"/>
    <p:sldId id="673" r:id="rId33"/>
    <p:sldId id="669" r:id="rId34"/>
    <p:sldId id="653" r:id="rId35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1C28933-10F5-438E-9A23-2B6BC48A5156}">
          <p14:sldIdLst>
            <p14:sldId id="439"/>
            <p14:sldId id="674"/>
            <p14:sldId id="663"/>
            <p14:sldId id="665"/>
            <p14:sldId id="666"/>
            <p14:sldId id="664"/>
            <p14:sldId id="638"/>
            <p14:sldId id="568"/>
            <p14:sldId id="667"/>
            <p14:sldId id="675"/>
            <p14:sldId id="615"/>
          </p14:sldIdLst>
        </p14:section>
        <p14:section name="제목 없는 구역" id="{D6571FA1-D881-4B3E-9503-5F01F7C08C8C}">
          <p14:sldIdLst>
            <p14:sldId id="642"/>
            <p14:sldId id="655"/>
            <p14:sldId id="573"/>
            <p14:sldId id="580"/>
            <p14:sldId id="593"/>
            <p14:sldId id="607"/>
            <p14:sldId id="657"/>
            <p14:sldId id="658"/>
            <p14:sldId id="609"/>
            <p14:sldId id="656"/>
            <p14:sldId id="628"/>
            <p14:sldId id="636"/>
            <p14:sldId id="566"/>
            <p14:sldId id="621"/>
            <p14:sldId id="612"/>
            <p14:sldId id="676"/>
            <p14:sldId id="660"/>
            <p14:sldId id="671"/>
            <p14:sldId id="677"/>
            <p14:sldId id="672"/>
            <p14:sldId id="673"/>
            <p14:sldId id="669"/>
            <p14:sldId id="6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749C"/>
    <a:srgbClr val="1F497D"/>
    <a:srgbClr val="2D4FBA"/>
    <a:srgbClr val="254061"/>
    <a:srgbClr val="F7B615"/>
    <a:srgbClr val="F7D7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21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510"/>
      </p:cViewPr>
      <p:guideLst>
        <p:guide orient="horz" pos="227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19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CD89B-37F4-4FB8-8122-4114F0D6913B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F0ED0-A7B1-49C7-A2AA-F7B23609A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52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D179A-9759-45FF-92EA-CDF2F078AE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45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013505"/>
            <a:ext cx="7772400" cy="884301"/>
          </a:xfrm>
        </p:spPr>
        <p:txBody>
          <a:bodyPr anchor="b">
            <a:normAutofit/>
          </a:bodyPr>
          <a:lstStyle>
            <a:lvl1pPr algn="ctr">
              <a:defRPr sz="48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5743" y="2658609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3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729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12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84" y="56284"/>
            <a:ext cx="8589854" cy="356040"/>
          </a:xfrm>
        </p:spPr>
        <p:txBody>
          <a:bodyPr>
            <a:noAutofit/>
          </a:bodyPr>
          <a:lstStyle>
            <a:lvl1pPr>
              <a:defRPr sz="16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3485" y="520009"/>
            <a:ext cx="8589853" cy="68395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400" b="1"/>
            </a:lvl1pPr>
            <a:lvl2pPr>
              <a:lnSpc>
                <a:spcPct val="100000"/>
              </a:lnSpc>
              <a:defRPr sz="1400"/>
            </a:lvl2pPr>
            <a:lvl3pPr marL="1143000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200"/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ü"/>
              <a:defRPr sz="1200"/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Ø"/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83484" y="456214"/>
            <a:ext cx="858985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519" y="6493168"/>
            <a:ext cx="1266211" cy="360000"/>
          </a:xfrm>
          <a:prstGeom prst="rect">
            <a:avLst/>
          </a:prstGeom>
        </p:spPr>
      </p:pic>
      <p:cxnSp>
        <p:nvCxnSpPr>
          <p:cNvPr id="77" name="직선 연결선 76"/>
          <p:cNvCxnSpPr/>
          <p:nvPr userDrawn="1"/>
        </p:nvCxnSpPr>
        <p:spPr>
          <a:xfrm>
            <a:off x="283484" y="6531977"/>
            <a:ext cx="858985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0619" y="6572754"/>
            <a:ext cx="715584" cy="200828"/>
          </a:xfrm>
        </p:spPr>
        <p:txBody>
          <a:bodyPr/>
          <a:lstStyle>
            <a:lvl1pPr algn="ctr">
              <a:defRPr sz="1000"/>
            </a:lvl1pPr>
          </a:lstStyle>
          <a:p>
            <a:fld id="{7A09377D-8C67-4BD4-BF13-581EAE9397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0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84" y="56284"/>
            <a:ext cx="8589854" cy="356040"/>
          </a:xfrm>
        </p:spPr>
        <p:txBody>
          <a:bodyPr>
            <a:noAutofit/>
          </a:bodyPr>
          <a:lstStyle>
            <a:lvl1pPr>
              <a:defRPr sz="16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485" y="520008"/>
            <a:ext cx="8589853" cy="5982709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 b="1"/>
            </a:lvl1pPr>
            <a:lvl2pPr>
              <a:lnSpc>
                <a:spcPct val="100000"/>
              </a:lnSpc>
              <a:defRPr sz="1400"/>
            </a:lvl2pPr>
            <a:lvl3pPr marL="1143000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200"/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ü"/>
              <a:defRPr sz="1200"/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Ø"/>
              <a:defRPr sz="12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625770"/>
            <a:ext cx="2057400" cy="190046"/>
          </a:xfrm>
        </p:spPr>
        <p:txBody>
          <a:bodyPr/>
          <a:lstStyle>
            <a:lvl1pPr algn="ctr">
              <a:defRPr sz="1050" b="0"/>
            </a:lvl1pPr>
          </a:lstStyle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83484" y="456214"/>
            <a:ext cx="858985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83484" y="6562815"/>
            <a:ext cx="8589854" cy="623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ë¤ì´íì¤í¸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090" y="6629146"/>
            <a:ext cx="806133" cy="18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9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27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25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8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30390" y="6356351"/>
            <a:ext cx="2057400" cy="365125"/>
          </a:xfrm>
        </p:spPr>
        <p:txBody>
          <a:bodyPr/>
          <a:lstStyle/>
          <a:p>
            <a:fld id="{7A09377D-8C67-4BD4-BF13-581EAE939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9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88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4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9377D-8C67-4BD4-BF13-581EAE939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21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jpe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6" Type="http://schemas.openxmlformats.org/officeDocument/2006/relationships/image" Target="../media/image31.jpeg"/><Relationship Id="rId20" Type="http://schemas.openxmlformats.org/officeDocument/2006/relationships/image" Target="../media/image35.jpeg"/><Relationship Id="rId29" Type="http://schemas.openxmlformats.org/officeDocument/2006/relationships/image" Target="../media/image44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jpg"/><Relationship Id="rId40" Type="http://schemas.openxmlformats.org/officeDocument/2006/relationships/image" Target="../media/image55.png"/><Relationship Id="rId5" Type="http://schemas.microsoft.com/office/2007/relationships/hdphoto" Target="../media/hdphoto6.wdp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emf"/><Relationship Id="rId10" Type="http://schemas.openxmlformats.org/officeDocument/2006/relationships/image" Target="../media/image25.png"/><Relationship Id="rId19" Type="http://schemas.openxmlformats.org/officeDocument/2006/relationships/image" Target="../media/image34.jpeg"/><Relationship Id="rId31" Type="http://schemas.openxmlformats.org/officeDocument/2006/relationships/image" Target="../media/image46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8" Type="http://schemas.openxmlformats.org/officeDocument/2006/relationships/image" Target="../media/image23.png"/><Relationship Id="rId3" Type="http://schemas.microsoft.com/office/2007/relationships/hdphoto" Target="../media/hdphoto5.wdp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microsoft.com/office/2007/relationships/hdphoto" Target="../media/hdphoto9.wdp"/><Relationship Id="rId5" Type="http://schemas.microsoft.com/office/2007/relationships/hdphoto" Target="../media/hdphoto7.wdp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microsoft.com/office/2007/relationships/hdphoto" Target="../media/hdphoto10.wdp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4.png"/><Relationship Id="rId18" Type="http://schemas.openxmlformats.org/officeDocument/2006/relationships/image" Target="../media/image81.png"/><Relationship Id="rId3" Type="http://schemas.microsoft.com/office/2007/relationships/hdphoto" Target="../media/hdphoto5.wdp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38.png"/><Relationship Id="rId2" Type="http://schemas.openxmlformats.org/officeDocument/2006/relationships/image" Target="../media/image1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microsoft.com/office/2007/relationships/hdphoto" Target="../media/hdphoto6.wdp"/><Relationship Id="rId1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10" Type="http://schemas.openxmlformats.org/officeDocument/2006/relationships/image" Target="../media/image97.png"/><Relationship Id="rId4" Type="http://schemas.microsoft.com/office/2007/relationships/hdphoto" Target="../media/hdphoto11.wdp"/><Relationship Id="rId9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0" Type="http://schemas.openxmlformats.org/officeDocument/2006/relationships/image" Target="../media/image77.png"/><Relationship Id="rId4" Type="http://schemas.openxmlformats.org/officeDocument/2006/relationships/image" Target="../media/image102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5.png"/><Relationship Id="rId3" Type="http://schemas.openxmlformats.org/officeDocument/2006/relationships/image" Target="../media/image111.png"/><Relationship Id="rId21" Type="http://schemas.openxmlformats.org/officeDocument/2006/relationships/image" Target="../media/image128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4.png"/><Relationship Id="rId2" Type="http://schemas.openxmlformats.org/officeDocument/2006/relationships/image" Target="../media/image71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10" Type="http://schemas.openxmlformats.org/officeDocument/2006/relationships/image" Target="../media/image118.png"/><Relationship Id="rId19" Type="http://schemas.openxmlformats.org/officeDocument/2006/relationships/image" Target="../media/image126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microsoft.com/office/2007/relationships/hdphoto" Target="../media/hdphoto13.wdp"/><Relationship Id="rId22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6.png"/><Relationship Id="rId4" Type="http://schemas.openxmlformats.org/officeDocument/2006/relationships/image" Target="../media/image47.png"/><Relationship Id="rId9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912"/>
            <a:ext cx="9141186" cy="6330462"/>
          </a:xfrm>
          <a:prstGeom prst="rect">
            <a:avLst/>
          </a:prstGeom>
        </p:spPr>
      </p:pic>
      <p:sp>
        <p:nvSpPr>
          <p:cNvPr id="4181" name="TextBox 4180"/>
          <p:cNvSpPr txBox="1"/>
          <p:nvPr/>
        </p:nvSpPr>
        <p:spPr>
          <a:xfrm>
            <a:off x="1218823" y="3199885"/>
            <a:ext cx="1970411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9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Natural Language Processing</a:t>
            </a:r>
          </a:p>
          <a:p>
            <a:pPr algn="ctr"/>
            <a:r>
              <a:rPr lang="en-US" altLang="ko-KR" sz="969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Expert Group</a:t>
            </a:r>
            <a:endParaRPr lang="ko-KR" altLang="en-US" sz="969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03" name="TextBox 4202"/>
          <p:cNvSpPr txBox="1"/>
          <p:nvPr/>
        </p:nvSpPr>
        <p:spPr>
          <a:xfrm>
            <a:off x="5251083" y="5292212"/>
            <a:ext cx="2101857" cy="205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38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ⓒ </a:t>
            </a:r>
            <a:r>
              <a:rPr lang="en-US" altLang="ko-KR" sz="738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2019. NHN </a:t>
            </a:r>
            <a:r>
              <a:rPr lang="en-US" altLang="ko-KR" sz="738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Diquest</a:t>
            </a:r>
            <a:r>
              <a:rPr lang="en-US" altLang="ko-KR" sz="738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738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Inc. all rights reserved.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12985" y="5096673"/>
            <a:ext cx="2338754" cy="13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cxnSp>
        <p:nvCxnSpPr>
          <p:cNvPr id="4184" name="직선 연결선 4183"/>
          <p:cNvCxnSpPr/>
          <p:nvPr/>
        </p:nvCxnSpPr>
        <p:spPr>
          <a:xfrm>
            <a:off x="811886" y="5096672"/>
            <a:ext cx="8332114" cy="0"/>
          </a:xfrm>
          <a:prstGeom prst="line">
            <a:avLst/>
          </a:prstGeom>
          <a:ln>
            <a:solidFill>
              <a:srgbClr val="4AA2DA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5" name="타원 4184"/>
          <p:cNvSpPr/>
          <p:nvPr/>
        </p:nvSpPr>
        <p:spPr>
          <a:xfrm>
            <a:off x="783311" y="5059305"/>
            <a:ext cx="74734" cy="74734"/>
          </a:xfrm>
          <a:prstGeom prst="ellipse">
            <a:avLst/>
          </a:prstGeom>
          <a:solidFill>
            <a:schemeClr val="bg1"/>
          </a:solidFill>
          <a:ln w="25400">
            <a:solidFill>
              <a:srgbClr val="2C9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47" name="자유형 46"/>
          <p:cNvSpPr/>
          <p:nvPr/>
        </p:nvSpPr>
        <p:spPr>
          <a:xfrm rot="20901992">
            <a:off x="7780556" y="253925"/>
            <a:ext cx="1151508" cy="642867"/>
          </a:xfrm>
          <a:custGeom>
            <a:avLst/>
            <a:gdLst>
              <a:gd name="connsiteX0" fmla="*/ 606312 w 1247467"/>
              <a:gd name="connsiteY0" fmla="*/ 0 h 696439"/>
              <a:gd name="connsiteX1" fmla="*/ 1016444 w 1247467"/>
              <a:gd name="connsiteY1" fmla="*/ 84438 h 696439"/>
              <a:gd name="connsiteX2" fmla="*/ 1247467 w 1247467"/>
              <a:gd name="connsiteY2" fmla="*/ 325292 h 696439"/>
              <a:gd name="connsiteX3" fmla="*/ 0 w 1247467"/>
              <a:gd name="connsiteY3" fmla="*/ 696439 h 69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7467" h="696439">
                <a:moveTo>
                  <a:pt x="606312" y="0"/>
                </a:moveTo>
                <a:lnTo>
                  <a:pt x="1016444" y="84438"/>
                </a:lnTo>
                <a:lnTo>
                  <a:pt x="1247467" y="325292"/>
                </a:lnTo>
                <a:lnTo>
                  <a:pt x="0" y="696439"/>
                </a:lnTo>
                <a:close/>
              </a:path>
            </a:pathLst>
          </a:custGeom>
          <a:solidFill>
            <a:srgbClr val="A2D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41" name="자유형 40"/>
          <p:cNvSpPr/>
          <p:nvPr/>
        </p:nvSpPr>
        <p:spPr>
          <a:xfrm rot="3264722">
            <a:off x="8189151" y="1043343"/>
            <a:ext cx="400605" cy="281417"/>
          </a:xfrm>
          <a:custGeom>
            <a:avLst/>
            <a:gdLst>
              <a:gd name="connsiteX0" fmla="*/ 704850 w 1152525"/>
              <a:gd name="connsiteY0" fmla="*/ 0 h 809625"/>
              <a:gd name="connsiteX1" fmla="*/ 0 w 1152525"/>
              <a:gd name="connsiteY1" fmla="*/ 809625 h 809625"/>
              <a:gd name="connsiteX2" fmla="*/ 1152525 w 1152525"/>
              <a:gd name="connsiteY2" fmla="*/ 466725 h 809625"/>
              <a:gd name="connsiteX3" fmla="*/ 704850 w 1152525"/>
              <a:gd name="connsiteY3" fmla="*/ 0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525" h="809625">
                <a:moveTo>
                  <a:pt x="704850" y="0"/>
                </a:moveTo>
                <a:lnTo>
                  <a:pt x="0" y="809625"/>
                </a:lnTo>
                <a:lnTo>
                  <a:pt x="1152525" y="466725"/>
                </a:lnTo>
                <a:lnTo>
                  <a:pt x="704850" y="0"/>
                </a:lnTo>
                <a:close/>
              </a:path>
            </a:pathLst>
          </a:custGeom>
          <a:solidFill>
            <a:srgbClr val="69B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42" name="자유형 41"/>
          <p:cNvSpPr/>
          <p:nvPr/>
        </p:nvSpPr>
        <p:spPr>
          <a:xfrm rot="12743358">
            <a:off x="7554084" y="1437792"/>
            <a:ext cx="237100" cy="166557"/>
          </a:xfrm>
          <a:custGeom>
            <a:avLst/>
            <a:gdLst>
              <a:gd name="connsiteX0" fmla="*/ 704850 w 1152525"/>
              <a:gd name="connsiteY0" fmla="*/ 0 h 809625"/>
              <a:gd name="connsiteX1" fmla="*/ 0 w 1152525"/>
              <a:gd name="connsiteY1" fmla="*/ 809625 h 809625"/>
              <a:gd name="connsiteX2" fmla="*/ 1152525 w 1152525"/>
              <a:gd name="connsiteY2" fmla="*/ 466725 h 809625"/>
              <a:gd name="connsiteX3" fmla="*/ 704850 w 1152525"/>
              <a:gd name="connsiteY3" fmla="*/ 0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525" h="809625">
                <a:moveTo>
                  <a:pt x="704850" y="0"/>
                </a:moveTo>
                <a:lnTo>
                  <a:pt x="0" y="809625"/>
                </a:lnTo>
                <a:lnTo>
                  <a:pt x="1152525" y="466725"/>
                </a:lnTo>
                <a:lnTo>
                  <a:pt x="704850" y="0"/>
                </a:lnTo>
                <a:close/>
              </a:path>
            </a:pathLst>
          </a:custGeom>
          <a:solidFill>
            <a:srgbClr val="A2D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44" name="자유형 43"/>
          <p:cNvSpPr/>
          <p:nvPr/>
        </p:nvSpPr>
        <p:spPr>
          <a:xfrm rot="12743358">
            <a:off x="8672648" y="664373"/>
            <a:ext cx="237100" cy="166557"/>
          </a:xfrm>
          <a:custGeom>
            <a:avLst/>
            <a:gdLst>
              <a:gd name="connsiteX0" fmla="*/ 704850 w 1152525"/>
              <a:gd name="connsiteY0" fmla="*/ 0 h 809625"/>
              <a:gd name="connsiteX1" fmla="*/ 0 w 1152525"/>
              <a:gd name="connsiteY1" fmla="*/ 809625 h 809625"/>
              <a:gd name="connsiteX2" fmla="*/ 1152525 w 1152525"/>
              <a:gd name="connsiteY2" fmla="*/ 466725 h 809625"/>
              <a:gd name="connsiteX3" fmla="*/ 704850 w 1152525"/>
              <a:gd name="connsiteY3" fmla="*/ 0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525" h="809625">
                <a:moveTo>
                  <a:pt x="704850" y="0"/>
                </a:moveTo>
                <a:lnTo>
                  <a:pt x="0" y="809625"/>
                </a:lnTo>
                <a:lnTo>
                  <a:pt x="1152525" y="466725"/>
                </a:lnTo>
                <a:lnTo>
                  <a:pt x="704850" y="0"/>
                </a:lnTo>
                <a:close/>
              </a:path>
            </a:pathLst>
          </a:custGeom>
          <a:solidFill>
            <a:srgbClr val="69B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29" name="Picture 2" descr="ë¤ì´íì¤í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155" y="5250169"/>
            <a:ext cx="1282238" cy="2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72000" y="2474893"/>
            <a:ext cx="4173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+mn-ea"/>
              </a:rPr>
              <a:t>AI </a:t>
            </a:r>
            <a:r>
              <a:rPr lang="ko-KR" altLang="en-US" sz="3200" b="1" dirty="0" smtClean="0">
                <a:latin typeface="+mn-ea"/>
              </a:rPr>
              <a:t>심리상담 플랫폼</a:t>
            </a:r>
            <a:endParaRPr lang="en-US" altLang="ko-KR" sz="3200" b="1" dirty="0" smtClean="0">
              <a:latin typeface="+mn-ea"/>
            </a:endParaRPr>
          </a:p>
          <a:p>
            <a:pPr algn="ctr"/>
            <a:r>
              <a:rPr lang="en-US" altLang="ko-KR" sz="3200" b="1" dirty="0" smtClean="0">
                <a:latin typeface="+mn-ea"/>
              </a:rPr>
              <a:t>(AI</a:t>
            </a:r>
            <a:r>
              <a:rPr lang="ko-KR" altLang="en-US" sz="3200" b="1" dirty="0" smtClean="0">
                <a:latin typeface="+mn-ea"/>
              </a:rPr>
              <a:t>바우처</a:t>
            </a:r>
            <a:r>
              <a:rPr lang="en-US" altLang="ko-KR" sz="3200" b="1" dirty="0" smtClean="0">
                <a:latin typeface="+mn-ea"/>
              </a:rPr>
              <a:t>)</a:t>
            </a:r>
          </a:p>
          <a:p>
            <a:pPr algn="ctr"/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294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5534" y="1935549"/>
            <a:ext cx="2909386" cy="86177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Rix모던고딕 EB" pitchFamily="18" charset="-127"/>
                <a:ea typeface="Rix모던고딕 EB" pitchFamily="18" charset="-127"/>
              </a:defRPr>
            </a:lvl1pPr>
          </a:lstStyle>
          <a:p>
            <a:pPr algn="r"/>
            <a:r>
              <a:rPr lang="en-US" altLang="ko-KR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I. </a:t>
            </a:r>
            <a:r>
              <a:rPr lang="ko-KR" altLang="en-US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대화처리 시스템</a:t>
            </a:r>
            <a:r>
              <a:rPr lang="en-US" altLang="ko-KR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sz="28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135" y="233722"/>
            <a:ext cx="68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2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5" r="47251"/>
          <a:stretch>
            <a:fillRect/>
          </a:stretch>
        </p:blipFill>
        <p:spPr>
          <a:xfrm flipH="1">
            <a:off x="0" y="-1"/>
            <a:ext cx="3581401" cy="6884329"/>
          </a:xfrm>
          <a:custGeom>
            <a:avLst/>
            <a:gdLst>
              <a:gd name="connsiteX0" fmla="*/ 0 w 3519018"/>
              <a:gd name="connsiteY0" fmla="*/ 0 h 6562724"/>
              <a:gd name="connsiteX1" fmla="*/ 3519018 w 3519018"/>
              <a:gd name="connsiteY1" fmla="*/ 0 h 6562724"/>
              <a:gd name="connsiteX2" fmla="*/ 3519018 w 3519018"/>
              <a:gd name="connsiteY2" fmla="*/ 6562724 h 6562724"/>
              <a:gd name="connsiteX3" fmla="*/ 0 w 3519018"/>
              <a:gd name="connsiteY3" fmla="*/ 6562724 h 6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9018" h="6562724">
                <a:moveTo>
                  <a:pt x="0" y="0"/>
                </a:moveTo>
                <a:lnTo>
                  <a:pt x="3519018" y="0"/>
                </a:lnTo>
                <a:lnTo>
                  <a:pt x="3519018" y="6562724"/>
                </a:lnTo>
                <a:lnTo>
                  <a:pt x="0" y="6562724"/>
                </a:lnTo>
                <a:close/>
              </a:path>
            </a:pathLst>
          </a:custGeom>
        </p:spPr>
      </p:pic>
      <p:sp>
        <p:nvSpPr>
          <p:cNvPr id="6" name="TextBox 5"/>
          <p:cNvSpPr txBox="1"/>
          <p:nvPr/>
        </p:nvSpPr>
        <p:spPr>
          <a:xfrm>
            <a:off x="397934" y="2303392"/>
            <a:ext cx="2909386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Rix모던고딕 EB" pitchFamily="18" charset="-127"/>
                <a:ea typeface="Rix모던고딕 EB" pitchFamily="18" charset="-127"/>
              </a:defRPr>
            </a:lvl1pPr>
          </a:lstStyle>
          <a:p>
            <a:pPr algn="r"/>
            <a:r>
              <a:rPr lang="en-US" altLang="ko-KR" sz="2800" b="1" dirty="0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II.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기술개발계획</a:t>
            </a:r>
            <a:endParaRPr lang="ko-KR" altLang="en-US" sz="28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6935" y="1721785"/>
            <a:ext cx="4978018" cy="27699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Rix모던고딕 EB" pitchFamily="18" charset="-127"/>
                <a:ea typeface="Rix모던고딕 EB" pitchFamily="18" charset="-127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 플랫폼 개요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자동 상담 서비스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전문가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 서비스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 분석 시스템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 관리 시스템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41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AI </a:t>
            </a:r>
            <a:r>
              <a:rPr lang="ko-KR" altLang="en-US" dirty="0"/>
              <a:t>상담 플랫폼 개요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96104" y="4087877"/>
            <a:ext cx="8964613" cy="2316478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0" y="3886069"/>
            <a:ext cx="1436275" cy="531972"/>
            <a:chOff x="-2258633" y="1833246"/>
            <a:chExt cx="2980437" cy="1103906"/>
          </a:xfrm>
        </p:grpSpPr>
        <p:pic>
          <p:nvPicPr>
            <p:cNvPr id="38" name="Picture 2" descr="NHN엔터 '토스트(TOAST)', 공공기관 전용 클라우드 서비스 시작 - 노컷뉴스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769" r="97385">
                          <a14:foregroundMark x1="9385" y1="43810" x2="9385" y2="43810"/>
                          <a14:foregroundMark x1="29846" y1="51429" x2="29846" y2="51429"/>
                          <a14:foregroundMark x1="41385" y1="49048" x2="41385" y2="49048"/>
                          <a14:foregroundMark x1="50308" y1="46190" x2="50308" y2="46190"/>
                          <a14:foregroundMark x1="57846" y1="47143" x2="57846" y2="47143"/>
                          <a14:foregroundMark x1="68000" y1="49524" x2="68000" y2="49524"/>
                          <a14:foregroundMark x1="72462" y1="56190" x2="72462" y2="56190"/>
                          <a14:foregroundMark x1="80923" y1="56190" x2="80923" y2="56190"/>
                          <a14:foregroundMark x1="90923" y1="60000" x2="90923" y2="6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58633" y="1974241"/>
              <a:ext cx="2980437" cy="962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NHN엔터, 클라우드 솔루션 'TOAST' 서비스 개편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500" b="57500" l="2813" r="98750">
                          <a14:foregroundMark x1="4063" y1="50417" x2="4063" y2="50417"/>
                          <a14:foregroundMark x1="8125" y1="49167" x2="8125" y2="49167"/>
                          <a14:foregroundMark x1="11875" y1="48333" x2="11875" y2="48333"/>
                          <a14:foregroundMark x1="15625" y1="48750" x2="15625" y2="48750"/>
                          <a14:foregroundMark x1="19375" y1="49583" x2="19375" y2="49583"/>
                          <a14:foregroundMark x1="23125" y1="48750" x2="23125" y2="48750"/>
                          <a14:foregroundMark x1="27500" y1="48750" x2="27500" y2="48750"/>
                          <a14:foregroundMark x1="40313" y1="44583" x2="40313" y2="44583"/>
                          <a14:foregroundMark x1="69063" y1="50000" x2="69063" y2="50000"/>
                          <a14:foregroundMark x1="80625" y1="50833" x2="80625" y2="50833"/>
                          <a14:foregroundMark x1="91563" y1="46667" x2="91563" y2="4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51" r="68430" b="39649"/>
            <a:stretch/>
          </p:blipFill>
          <p:spPr bwMode="auto">
            <a:xfrm>
              <a:off x="-2217791" y="1833246"/>
              <a:ext cx="941763" cy="563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내용 개체 틀 2"/>
          <p:cNvSpPr>
            <a:spLocks noGrp="1"/>
          </p:cNvSpPr>
          <p:nvPr>
            <p:ph idx="1"/>
          </p:nvPr>
        </p:nvSpPr>
        <p:spPr>
          <a:xfrm>
            <a:off x="283485" y="520010"/>
            <a:ext cx="8589853" cy="549012"/>
          </a:xfrm>
        </p:spPr>
        <p:txBody>
          <a:bodyPr>
            <a:normAutofit/>
          </a:bodyPr>
          <a:lstStyle/>
          <a:p>
            <a:r>
              <a:rPr lang="ko-KR" altLang="en-US" sz="1400" dirty="0" err="1" smtClean="0">
                <a:latin typeface="+mj-ea"/>
              </a:rPr>
              <a:t>제안사는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NHN</a:t>
            </a:r>
            <a:r>
              <a:rPr lang="ko-KR" altLang="en-US" sz="1400" dirty="0" smtClean="0">
                <a:latin typeface="+mj-ea"/>
              </a:rPr>
              <a:t>토스트 </a:t>
            </a:r>
            <a:r>
              <a:rPr lang="ko-KR" altLang="en-US" sz="1400" dirty="0" err="1" smtClean="0">
                <a:latin typeface="+mj-ea"/>
              </a:rPr>
              <a:t>클라우드</a:t>
            </a:r>
            <a:r>
              <a:rPr lang="ko-KR" altLang="en-US" sz="1400" dirty="0" smtClean="0">
                <a:latin typeface="+mj-ea"/>
              </a:rPr>
              <a:t> 기반으로 </a:t>
            </a:r>
            <a:r>
              <a:rPr lang="ko-KR" altLang="en-US" sz="1400" dirty="0" err="1" smtClean="0">
                <a:latin typeface="+mj-ea"/>
              </a:rPr>
              <a:t>챗봇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음성인식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예약 및 결제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화상회의 기능을 통해 </a:t>
            </a:r>
            <a:r>
              <a:rPr lang="en-US" altLang="ko-KR" sz="1400" dirty="0" smtClean="0">
                <a:latin typeface="+mj-ea"/>
              </a:rPr>
              <a:t>AI </a:t>
            </a:r>
            <a:r>
              <a:rPr lang="ko-KR" altLang="en-US" sz="1400" dirty="0" smtClean="0">
                <a:latin typeface="+mj-ea"/>
              </a:rPr>
              <a:t>심리상담 플랫폼 제공</a:t>
            </a:r>
            <a:r>
              <a:rPr lang="en-US" altLang="ko-KR" sz="1400" dirty="0" smtClean="0">
                <a:latin typeface="+mj-ea"/>
              </a:rPr>
              <a:t> </a:t>
            </a:r>
          </a:p>
        </p:txBody>
      </p:sp>
      <p:grpSp>
        <p:nvGrpSpPr>
          <p:cNvPr id="185" name="그룹 184"/>
          <p:cNvGrpSpPr/>
          <p:nvPr/>
        </p:nvGrpSpPr>
        <p:grpSpPr>
          <a:xfrm>
            <a:off x="202901" y="4417884"/>
            <a:ext cx="2065083" cy="1913031"/>
            <a:chOff x="1099487" y="1229673"/>
            <a:chExt cx="1849120" cy="1913031"/>
          </a:xfrm>
        </p:grpSpPr>
        <p:sp>
          <p:nvSpPr>
            <p:cNvPr id="186" name="직사각형 185"/>
            <p:cNvSpPr/>
            <p:nvPr/>
          </p:nvSpPr>
          <p:spPr>
            <a:xfrm>
              <a:off x="1099487" y="1437538"/>
              <a:ext cx="1849120" cy="17051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87" name="양쪽 모서리가 잘린 사각형 186"/>
            <p:cNvSpPr/>
            <p:nvPr/>
          </p:nvSpPr>
          <p:spPr>
            <a:xfrm>
              <a:off x="1099487" y="1229673"/>
              <a:ext cx="1849120" cy="288135"/>
            </a:xfrm>
            <a:prstGeom prst="snip2Same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1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챗봇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2379151" y="4417884"/>
            <a:ext cx="2071349" cy="1913031"/>
            <a:chOff x="1099487" y="1229673"/>
            <a:chExt cx="1849120" cy="1913031"/>
          </a:xfrm>
        </p:grpSpPr>
        <p:sp>
          <p:nvSpPr>
            <p:cNvPr id="193" name="직사각형 192"/>
            <p:cNvSpPr/>
            <p:nvPr/>
          </p:nvSpPr>
          <p:spPr>
            <a:xfrm>
              <a:off x="1099487" y="1437538"/>
              <a:ext cx="1849120" cy="17051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4" name="양쪽 모서리가 잘린 사각형 193"/>
            <p:cNvSpPr/>
            <p:nvPr/>
          </p:nvSpPr>
          <p:spPr>
            <a:xfrm>
              <a:off x="1099487" y="1229673"/>
              <a:ext cx="1849120" cy="288135"/>
            </a:xfrm>
            <a:prstGeom prst="snip2Same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음성인식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4702925" y="4411944"/>
            <a:ext cx="2065083" cy="1913031"/>
            <a:chOff x="1099487" y="1229673"/>
            <a:chExt cx="1849120" cy="1913031"/>
          </a:xfrm>
        </p:grpSpPr>
        <p:sp>
          <p:nvSpPr>
            <p:cNvPr id="213" name="직사각형 212"/>
            <p:cNvSpPr/>
            <p:nvPr/>
          </p:nvSpPr>
          <p:spPr>
            <a:xfrm>
              <a:off x="1099487" y="1437538"/>
              <a:ext cx="1849120" cy="17051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4" name="양쪽 모서리가 잘린 사각형 213"/>
            <p:cNvSpPr/>
            <p:nvPr/>
          </p:nvSpPr>
          <p:spPr>
            <a:xfrm>
              <a:off x="1099487" y="1229673"/>
              <a:ext cx="1849120" cy="288135"/>
            </a:xfrm>
            <a:prstGeom prst="snip2Same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 및 결제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5" name="그룹 214"/>
          <p:cNvGrpSpPr/>
          <p:nvPr/>
        </p:nvGrpSpPr>
        <p:grpSpPr>
          <a:xfrm>
            <a:off x="6879175" y="4411944"/>
            <a:ext cx="2071349" cy="1913031"/>
            <a:chOff x="1099487" y="1229673"/>
            <a:chExt cx="1849120" cy="1913031"/>
          </a:xfrm>
        </p:grpSpPr>
        <p:sp>
          <p:nvSpPr>
            <p:cNvPr id="216" name="직사각형 215"/>
            <p:cNvSpPr/>
            <p:nvPr/>
          </p:nvSpPr>
          <p:spPr>
            <a:xfrm>
              <a:off x="1099487" y="1437538"/>
              <a:ext cx="1849120" cy="17051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7" name="양쪽 모서리가 잘린 사각형 216"/>
            <p:cNvSpPr/>
            <p:nvPr/>
          </p:nvSpPr>
          <p:spPr>
            <a:xfrm>
              <a:off x="1099487" y="1229673"/>
              <a:ext cx="1849120" cy="288135"/>
            </a:xfrm>
            <a:prstGeom prst="snip2Same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화상 회의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4847324" y="4722584"/>
            <a:ext cx="1135209" cy="751150"/>
            <a:chOff x="1612656" y="1203960"/>
            <a:chExt cx="3402012" cy="2787228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2D7344B2-B18A-A140-A056-2BDDD0993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6218" y="1203960"/>
              <a:ext cx="1678450" cy="2787228"/>
            </a:xfrm>
            <a:prstGeom prst="rect">
              <a:avLst/>
            </a:prstGeom>
          </p:spPr>
        </p:pic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2656" y="1203960"/>
              <a:ext cx="1723562" cy="276624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1" name="그룹 200"/>
          <p:cNvGrpSpPr/>
          <p:nvPr/>
        </p:nvGrpSpPr>
        <p:grpSpPr>
          <a:xfrm>
            <a:off x="5436361" y="4722077"/>
            <a:ext cx="1241618" cy="711140"/>
            <a:chOff x="1953674" y="1523758"/>
            <a:chExt cx="5610039" cy="4521005"/>
          </a:xfrm>
        </p:grpSpPr>
        <p:pic>
          <p:nvPicPr>
            <p:cNvPr id="202" name="그림 20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3674" y="1523758"/>
              <a:ext cx="2788658" cy="452100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3" name="그림 20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42332" y="1543343"/>
              <a:ext cx="2821381" cy="448183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7" name="그림 20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8504" y="5176511"/>
            <a:ext cx="1241420" cy="714307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1484" y="5198581"/>
            <a:ext cx="1029673" cy="692237"/>
          </a:xfrm>
          <a:prstGeom prst="rect">
            <a:avLst/>
          </a:prstGeom>
        </p:spPr>
      </p:pic>
      <p:sp>
        <p:nvSpPr>
          <p:cNvPr id="209" name="직사각형 208"/>
          <p:cNvSpPr/>
          <p:nvPr/>
        </p:nvSpPr>
        <p:spPr>
          <a:xfrm>
            <a:off x="4828860" y="5947157"/>
            <a:ext cx="1842298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</a:t>
            </a:r>
            <a:r>
              <a:rPr kumimoji="1"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  <a:r>
              <a:rPr kumimoji="1"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관리 등의 기능 제공</a:t>
            </a:r>
            <a:endParaRPr kumimoji="1" lang="ko-KR" altLang="en-US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066544" y="4730785"/>
            <a:ext cx="1806794" cy="1239829"/>
            <a:chOff x="7066544" y="4730786"/>
            <a:chExt cx="1720308" cy="11515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66544" y="5310125"/>
              <a:ext cx="1720308" cy="5722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49207" y="4734680"/>
              <a:ext cx="818026" cy="595818"/>
            </a:xfrm>
            <a:prstGeom prst="rect">
              <a:avLst/>
            </a:prstGeom>
          </p:spPr>
        </p:pic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79243" y="4730786"/>
              <a:ext cx="857724" cy="599711"/>
            </a:xfrm>
            <a:prstGeom prst="rect">
              <a:avLst/>
            </a:prstGeom>
            <a:ln w="31750">
              <a:noFill/>
            </a:ln>
          </p:spPr>
        </p:pic>
      </p:grpSp>
      <p:sp>
        <p:nvSpPr>
          <p:cNvPr id="211" name="직사각형 210"/>
          <p:cNvSpPr/>
          <p:nvPr/>
        </p:nvSpPr>
        <p:spPr>
          <a:xfrm>
            <a:off x="6984512" y="5936928"/>
            <a:ext cx="1842298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화상회의 기능 제공</a:t>
            </a:r>
            <a:endParaRPr kumimoji="1" lang="ko-KR" altLang="en-US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8" name="_x222808200" descr="EMB000087484cd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16" y="4758349"/>
            <a:ext cx="1915679" cy="118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직사각형 218"/>
          <p:cNvSpPr/>
          <p:nvPr/>
        </p:nvSpPr>
        <p:spPr>
          <a:xfrm>
            <a:off x="2423424" y="5950378"/>
            <a:ext cx="2024182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lang="ko-KR" altLang="en-US" sz="1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텍스트마이닝</a:t>
            </a:r>
            <a:r>
              <a:rPr lang="ko-KR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 기술을 </a:t>
            </a:r>
            <a:r>
              <a:rPr lang="ko-KR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이용해 </a:t>
            </a:r>
            <a:r>
              <a:rPr lang="ko-KR" altLang="en-US" sz="10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녹취</a:t>
            </a:r>
            <a:r>
              <a:rPr lang="ko-KR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 데이터 텍스트로 변환 </a:t>
            </a:r>
            <a:endParaRPr kumimoji="1" lang="ko-KR" altLang="en-US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280283" y="5970615"/>
            <a:ext cx="1842298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상담 솔루션을 기반으로 자동 채팅 상담 기능 제공 </a:t>
            </a:r>
            <a:endParaRPr kumimoji="1" lang="ko-KR" altLang="en-US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1" name="그룹 220"/>
          <p:cNvGrpSpPr/>
          <p:nvPr/>
        </p:nvGrpSpPr>
        <p:grpSpPr>
          <a:xfrm>
            <a:off x="280283" y="4751715"/>
            <a:ext cx="1578396" cy="748600"/>
            <a:chOff x="-3179924" y="2922592"/>
            <a:chExt cx="2763218" cy="1310536"/>
          </a:xfrm>
        </p:grpSpPr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9924" y="2922592"/>
              <a:ext cx="779703" cy="1310536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2355291" y="2948019"/>
              <a:ext cx="1938585" cy="1259682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24" name="그룹 223"/>
          <p:cNvGrpSpPr/>
          <p:nvPr/>
        </p:nvGrpSpPr>
        <p:grpSpPr>
          <a:xfrm>
            <a:off x="466678" y="4881712"/>
            <a:ext cx="1522157" cy="747058"/>
            <a:chOff x="-1139973" y="2790319"/>
            <a:chExt cx="2951420" cy="1448526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973" y="2790319"/>
              <a:ext cx="860625" cy="1448526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22" y="2790319"/>
              <a:ext cx="860625" cy="1448526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7" name="그림 226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584" y="2790319"/>
              <a:ext cx="860625" cy="1448526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1844" y="4940648"/>
            <a:ext cx="1356250" cy="88616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8" name="모서리가 둥근 직사각형 247"/>
          <p:cNvSpPr/>
          <p:nvPr/>
        </p:nvSpPr>
        <p:spPr>
          <a:xfrm>
            <a:off x="302289" y="1500274"/>
            <a:ext cx="1039160" cy="22588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49" name="모서리가 둥근 직사각형 248"/>
          <p:cNvSpPr/>
          <p:nvPr/>
        </p:nvSpPr>
        <p:spPr>
          <a:xfrm>
            <a:off x="298715" y="1140826"/>
            <a:ext cx="1039160" cy="361275"/>
          </a:xfrm>
          <a:prstGeom prst="roundRect">
            <a:avLst>
              <a:gd name="adj" fmla="val 0"/>
            </a:avLst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고객</a:t>
            </a:r>
          </a:p>
        </p:txBody>
      </p:sp>
      <p:sp>
        <p:nvSpPr>
          <p:cNvPr id="246" name="모서리가 둥근 직사각형 245"/>
          <p:cNvSpPr/>
          <p:nvPr/>
        </p:nvSpPr>
        <p:spPr>
          <a:xfrm>
            <a:off x="1662501" y="1498639"/>
            <a:ext cx="5765210" cy="2258856"/>
          </a:xfrm>
          <a:prstGeom prst="roundRect">
            <a:avLst>
              <a:gd name="adj" fmla="val 0"/>
            </a:avLst>
          </a:prstGeom>
          <a:solidFill>
            <a:srgbClr val="E9E9E9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>
              <a:bevelT w="0"/>
            </a:sp3d>
          </a:bodyPr>
          <a:lstStyle/>
          <a:p>
            <a:pPr marL="342900" indent="-342900"/>
            <a:endParaRPr kumimoji="1" lang="ko-KR" alt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1675906" y="1137364"/>
            <a:ext cx="5751243" cy="361275"/>
          </a:xfrm>
          <a:prstGeom prst="roundRect">
            <a:avLst>
              <a:gd name="adj" fmla="val 0"/>
            </a:avLst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AI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상담 플랫폼</a:t>
            </a:r>
          </a:p>
        </p:txBody>
      </p:sp>
      <p:sp>
        <p:nvSpPr>
          <p:cNvPr id="247" name="모서리가 둥근 직사각형 246"/>
          <p:cNvSpPr/>
          <p:nvPr/>
        </p:nvSpPr>
        <p:spPr>
          <a:xfrm>
            <a:off x="7769241" y="1491001"/>
            <a:ext cx="1079211" cy="22588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51" name="모서리가 둥근 직사각형 250"/>
          <p:cNvSpPr/>
          <p:nvPr/>
        </p:nvSpPr>
        <p:spPr>
          <a:xfrm>
            <a:off x="7772508" y="1135700"/>
            <a:ext cx="1072983" cy="361275"/>
          </a:xfrm>
          <a:prstGeom prst="roundRect">
            <a:avLst>
              <a:gd name="adj" fmla="val 0"/>
            </a:avLst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파트너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438818" y="2287445"/>
            <a:ext cx="7017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기업고객</a:t>
            </a:r>
            <a:endParaRPr lang="en-US" altLang="ko-KR" sz="1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385915" y="3264724"/>
            <a:ext cx="83232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일반고객</a:t>
            </a:r>
            <a:endParaRPr lang="en-US" altLang="ko-KR" sz="1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57" name="Picture 20" descr="Lady icon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91" y="2768437"/>
            <a:ext cx="472377" cy="47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Picture 24" descr="Person icon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91" y="1771228"/>
            <a:ext cx="472377" cy="47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2" name="TextBox 261"/>
          <p:cNvSpPr txBox="1"/>
          <p:nvPr/>
        </p:nvSpPr>
        <p:spPr>
          <a:xfrm>
            <a:off x="8059286" y="2284493"/>
            <a:ext cx="57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상담사</a:t>
            </a:r>
            <a:endParaRPr lang="en-US" altLang="ko-KR" sz="1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7931880" y="3136906"/>
            <a:ext cx="8323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컨설턴트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관리자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lang="en-US" altLang="ko-KR" sz="1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64" name="Picture 20" descr="Lady icon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56" y="2717563"/>
            <a:ext cx="472377" cy="47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5" name="Picture 24" descr="Person icon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56" y="1768276"/>
            <a:ext cx="472377" cy="47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양쪽 모서리가 둥근 사각형 265"/>
          <p:cNvSpPr/>
          <p:nvPr/>
        </p:nvSpPr>
        <p:spPr bwMode="auto">
          <a:xfrm>
            <a:off x="1762543" y="1584983"/>
            <a:ext cx="1327833" cy="379281"/>
          </a:xfrm>
          <a:prstGeom prst="round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defRPr/>
            </a:pP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자동 상담</a:t>
            </a: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7" name="직사각형 266"/>
          <p:cNvSpPr/>
          <p:nvPr/>
        </p:nvSpPr>
        <p:spPr bwMode="auto">
          <a:xfrm>
            <a:off x="1761887" y="1957560"/>
            <a:ext cx="1327833" cy="164334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en-US" dirty="0"/>
          </a:p>
        </p:txBody>
      </p:sp>
      <p:sp>
        <p:nvSpPr>
          <p:cNvPr id="274" name="양쪽 모서리가 둥근 사각형 273"/>
          <p:cNvSpPr/>
          <p:nvPr/>
        </p:nvSpPr>
        <p:spPr bwMode="auto">
          <a:xfrm>
            <a:off x="3174526" y="1591351"/>
            <a:ext cx="1322121" cy="379281"/>
          </a:xfrm>
          <a:prstGeom prst="round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상담 분석</a:t>
            </a: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5" name="직사각형 274"/>
          <p:cNvSpPr/>
          <p:nvPr/>
        </p:nvSpPr>
        <p:spPr bwMode="auto">
          <a:xfrm>
            <a:off x="3173870" y="1963928"/>
            <a:ext cx="1322121" cy="164334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en-US" dirty="0"/>
          </a:p>
        </p:txBody>
      </p:sp>
      <p:sp>
        <p:nvSpPr>
          <p:cNvPr id="277" name="양쪽 모서리가 둥근 사각형 276"/>
          <p:cNvSpPr/>
          <p:nvPr/>
        </p:nvSpPr>
        <p:spPr bwMode="auto">
          <a:xfrm>
            <a:off x="4653825" y="1598055"/>
            <a:ext cx="1297268" cy="379281"/>
          </a:xfrm>
          <a:prstGeom prst="round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상담 관리</a:t>
            </a: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8" name="직사각형 277"/>
          <p:cNvSpPr/>
          <p:nvPr/>
        </p:nvSpPr>
        <p:spPr bwMode="auto">
          <a:xfrm>
            <a:off x="4653169" y="1970632"/>
            <a:ext cx="1297942" cy="164854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en-US" dirty="0"/>
          </a:p>
        </p:txBody>
      </p:sp>
      <p:sp>
        <p:nvSpPr>
          <p:cNvPr id="280" name="양쪽 모서리가 둥근 사각형 279"/>
          <p:cNvSpPr/>
          <p:nvPr/>
        </p:nvSpPr>
        <p:spPr bwMode="auto">
          <a:xfrm>
            <a:off x="6051531" y="1584983"/>
            <a:ext cx="1277054" cy="379281"/>
          </a:xfrm>
          <a:prstGeom prst="round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전문가 상담</a:t>
            </a:r>
          </a:p>
        </p:txBody>
      </p:sp>
      <p:sp>
        <p:nvSpPr>
          <p:cNvPr id="281" name="직사각형 280"/>
          <p:cNvSpPr/>
          <p:nvPr/>
        </p:nvSpPr>
        <p:spPr bwMode="auto">
          <a:xfrm>
            <a:off x="6050875" y="1957560"/>
            <a:ext cx="1277054" cy="164854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en-US" dirty="0"/>
          </a:p>
        </p:txBody>
      </p:sp>
      <p:sp>
        <p:nvSpPr>
          <p:cNvPr id="282" name="갈매기형 수장 281"/>
          <p:cNvSpPr/>
          <p:nvPr/>
        </p:nvSpPr>
        <p:spPr>
          <a:xfrm>
            <a:off x="1390386" y="2317014"/>
            <a:ext cx="187965" cy="151114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3" name="갈매기형 수장 282"/>
          <p:cNvSpPr/>
          <p:nvPr/>
        </p:nvSpPr>
        <p:spPr>
          <a:xfrm rot="10800000">
            <a:off x="1394603" y="2510589"/>
            <a:ext cx="187965" cy="151114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4" name="갈매기형 수장 283"/>
          <p:cNvSpPr/>
          <p:nvPr/>
        </p:nvSpPr>
        <p:spPr>
          <a:xfrm>
            <a:off x="7507905" y="2317014"/>
            <a:ext cx="187965" cy="151114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5" name="갈매기형 수장 284"/>
          <p:cNvSpPr/>
          <p:nvPr/>
        </p:nvSpPr>
        <p:spPr>
          <a:xfrm rot="10800000">
            <a:off x="7512122" y="2510589"/>
            <a:ext cx="187965" cy="151114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91" name="그림 29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3033" y="5178845"/>
            <a:ext cx="1302670" cy="73170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2" name="그림 291"/>
          <p:cNvPicPr>
            <a:picLocks noChangeAspect="1"/>
          </p:cNvPicPr>
          <p:nvPr/>
        </p:nvPicPr>
        <p:blipFill rotWithShape="1">
          <a:blip r:embed="rId25"/>
          <a:srcRect t="14842"/>
          <a:stretch/>
        </p:blipFill>
        <p:spPr>
          <a:xfrm>
            <a:off x="1883709" y="2030167"/>
            <a:ext cx="723826" cy="5542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4" name="그림 293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2"/>
          <a:stretch/>
        </p:blipFill>
        <p:spPr>
          <a:xfrm>
            <a:off x="3297492" y="2040183"/>
            <a:ext cx="807148" cy="5715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36957" y="2209372"/>
            <a:ext cx="887953" cy="68003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94501" y="2217092"/>
            <a:ext cx="800975" cy="601475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3" name="그림 292"/>
          <p:cNvPicPr>
            <a:picLocks noChangeAspect="1"/>
          </p:cNvPicPr>
          <p:nvPr/>
        </p:nvPicPr>
        <p:blipFill rotWithShape="1">
          <a:blip r:embed="rId29"/>
          <a:srcRect l="35627"/>
          <a:stretch/>
        </p:blipFill>
        <p:spPr>
          <a:xfrm>
            <a:off x="2153204" y="2408869"/>
            <a:ext cx="787007" cy="6064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8" name="직사각형 297"/>
          <p:cNvSpPr/>
          <p:nvPr/>
        </p:nvSpPr>
        <p:spPr>
          <a:xfrm>
            <a:off x="1864526" y="3167590"/>
            <a:ext cx="1172220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8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감성분석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8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의도분석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8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공감채팅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구체화</a:t>
            </a:r>
            <a:r>
              <a:rPr kumimoji="1" lang="en-US" altLang="ko-KR" sz="8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등 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kumimoji="1" lang="ko-KR" altLang="en-US" sz="8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자동상담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kumimoji="1" lang="ko-KR" altLang="en-US" sz="8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9" name="직사각형 298"/>
          <p:cNvSpPr/>
          <p:nvPr/>
        </p:nvSpPr>
        <p:spPr>
          <a:xfrm>
            <a:off x="6019325" y="3194329"/>
            <a:ext cx="1308604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채팅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전화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화상</a:t>
            </a:r>
            <a:r>
              <a:rPr kumimoji="1" lang="en-US" altLang="ko-KR" sz="8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전문가 상담 관리</a:t>
            </a:r>
            <a:endParaRPr kumimoji="1" lang="ko-KR" altLang="en-US" sz="8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0" name="직사각형 299"/>
          <p:cNvSpPr/>
          <p:nvPr/>
        </p:nvSpPr>
        <p:spPr>
          <a:xfrm>
            <a:off x="3211517" y="3094119"/>
            <a:ext cx="1244651" cy="482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 데이터 텍스트로 변환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주제 분석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공감도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위험도 분석 등 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분석</a:t>
            </a:r>
            <a:endParaRPr kumimoji="1" lang="ko-KR" altLang="en-US" sz="8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1" name="직사각형 300"/>
          <p:cNvSpPr/>
          <p:nvPr/>
        </p:nvSpPr>
        <p:spPr>
          <a:xfrm>
            <a:off x="4647808" y="3152988"/>
            <a:ext cx="1291584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장소 및 시간 검색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</a:t>
            </a:r>
            <a:r>
              <a:rPr kumimoji="1" lang="en-US" altLang="ko-KR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8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상담 관리 </a:t>
            </a:r>
            <a:endParaRPr kumimoji="1" lang="ko-KR" altLang="en-US" sz="8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7" name="그림 31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94941" y="2013952"/>
            <a:ext cx="1104836" cy="209131"/>
          </a:xfrm>
          <a:prstGeom prst="rect">
            <a:avLst/>
          </a:prstGeom>
        </p:spPr>
      </p:pic>
      <p:pic>
        <p:nvPicPr>
          <p:cNvPr id="314" name="그림 3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742996" y="2209372"/>
            <a:ext cx="1114647" cy="602434"/>
          </a:xfrm>
          <a:prstGeom prst="rect">
            <a:avLst/>
          </a:prstGeom>
        </p:spPr>
      </p:pic>
      <p:pic>
        <p:nvPicPr>
          <p:cNvPr id="315" name="그림 31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811092" y="2378753"/>
            <a:ext cx="1108152" cy="58361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03977" y="2055707"/>
            <a:ext cx="954691" cy="649562"/>
          </a:xfrm>
          <a:prstGeom prst="rect">
            <a:avLst/>
          </a:prstGeom>
        </p:spPr>
      </p:pic>
      <p:pic>
        <p:nvPicPr>
          <p:cNvPr id="323" name="Picture 8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12" y="5579781"/>
            <a:ext cx="973702" cy="22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4" name="Picture 3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277" y="5596238"/>
            <a:ext cx="689957" cy="327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5" name="그림 32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96180" y="2305592"/>
            <a:ext cx="887640" cy="501899"/>
          </a:xfrm>
          <a:prstGeom prst="rect">
            <a:avLst/>
          </a:prstGeom>
        </p:spPr>
      </p:pic>
      <p:pic>
        <p:nvPicPr>
          <p:cNvPr id="326" name="그림 325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22" y="2532020"/>
            <a:ext cx="963708" cy="544099"/>
          </a:xfrm>
          <a:prstGeom prst="rect">
            <a:avLst/>
          </a:prstGeom>
          <a:ln w="31750">
            <a:noFill/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917834" y="2611778"/>
            <a:ext cx="327063" cy="498961"/>
          </a:xfrm>
          <a:prstGeom prst="rect">
            <a:avLst/>
          </a:prstGeom>
        </p:spPr>
      </p:pic>
      <p:cxnSp>
        <p:nvCxnSpPr>
          <p:cNvPr id="344" name="직선 연결선 343"/>
          <p:cNvCxnSpPr>
            <a:stCxn id="267" idx="2"/>
            <a:endCxn id="187" idx="3"/>
          </p:cNvCxnSpPr>
          <p:nvPr/>
        </p:nvCxnSpPr>
        <p:spPr>
          <a:xfrm flipH="1">
            <a:off x="1235443" y="3600901"/>
            <a:ext cx="1190361" cy="816983"/>
          </a:xfrm>
          <a:prstGeom prst="line">
            <a:avLst/>
          </a:prstGeom>
          <a:ln w="25400">
            <a:solidFill>
              <a:srgbClr val="6995C5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/>
          <p:cNvCxnSpPr>
            <a:stCxn id="275" idx="2"/>
            <a:endCxn id="194" idx="3"/>
          </p:cNvCxnSpPr>
          <p:nvPr/>
        </p:nvCxnSpPr>
        <p:spPr>
          <a:xfrm flipH="1">
            <a:off x="3414826" y="3607269"/>
            <a:ext cx="420105" cy="810615"/>
          </a:xfrm>
          <a:prstGeom prst="line">
            <a:avLst/>
          </a:prstGeom>
          <a:ln w="25400">
            <a:solidFill>
              <a:srgbClr val="6995C5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/>
          <p:cNvCxnSpPr>
            <a:stCxn id="278" idx="2"/>
            <a:endCxn id="214" idx="3"/>
          </p:cNvCxnSpPr>
          <p:nvPr/>
        </p:nvCxnSpPr>
        <p:spPr>
          <a:xfrm>
            <a:off x="5302140" y="3619175"/>
            <a:ext cx="433327" cy="792769"/>
          </a:xfrm>
          <a:prstGeom prst="line">
            <a:avLst/>
          </a:prstGeom>
          <a:ln w="25400">
            <a:solidFill>
              <a:srgbClr val="6995C5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연결선 365"/>
          <p:cNvCxnSpPr>
            <a:stCxn id="281" idx="2"/>
            <a:endCxn id="217" idx="3"/>
          </p:cNvCxnSpPr>
          <p:nvPr/>
        </p:nvCxnSpPr>
        <p:spPr>
          <a:xfrm>
            <a:off x="6689402" y="3606103"/>
            <a:ext cx="1225448" cy="805841"/>
          </a:xfrm>
          <a:prstGeom prst="line">
            <a:avLst/>
          </a:prstGeom>
          <a:ln w="25400">
            <a:solidFill>
              <a:srgbClr val="6995C5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9" name="그림 368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058222" y="4852026"/>
            <a:ext cx="602234" cy="257553"/>
          </a:xfrm>
          <a:prstGeom prst="rect">
            <a:avLst/>
          </a:prstGeom>
        </p:spPr>
      </p:pic>
      <p:pic>
        <p:nvPicPr>
          <p:cNvPr id="370" name="그림 36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39392" y="5588571"/>
            <a:ext cx="679244" cy="272488"/>
          </a:xfrm>
          <a:prstGeom prst="rect">
            <a:avLst/>
          </a:prstGeom>
        </p:spPr>
      </p:pic>
      <p:pic>
        <p:nvPicPr>
          <p:cNvPr id="371" name="그림 370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65916" y="5242467"/>
            <a:ext cx="1779575" cy="183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6104" y="4335694"/>
            <a:ext cx="9047896" cy="217812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97893" y="3984215"/>
            <a:ext cx="9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(PaaS)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2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시스템 구성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12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8942" y="1642702"/>
            <a:ext cx="1225244" cy="4087885"/>
          </a:xfrm>
          <a:prstGeom prst="rect">
            <a:avLst/>
          </a:prstGeom>
          <a:noFill/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3298" y="1741539"/>
            <a:ext cx="980195" cy="1077141"/>
          </a:xfrm>
          <a:prstGeom prst="rect">
            <a:avLst/>
          </a:prstGeom>
          <a:solidFill>
            <a:srgbClr val="59749C"/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채널</a:t>
            </a:r>
            <a:endParaRPr lang="en-US" altLang="ko-KR" sz="10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6497" y="2015644"/>
            <a:ext cx="822314" cy="278292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13" dirty="0">
                <a:solidFill>
                  <a:schemeClr val="tx1"/>
                </a:solidFill>
                <a:latin typeface="+mn-ea"/>
              </a:rPr>
              <a:t>Mobile App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3298" y="2902000"/>
            <a:ext cx="980195" cy="2718294"/>
          </a:xfrm>
          <a:prstGeom prst="rect">
            <a:avLst/>
          </a:prstGeom>
          <a:solidFill>
            <a:srgbClr val="59749C"/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주요기능</a:t>
            </a:r>
            <a:endParaRPr lang="en-US" altLang="ko-KR" sz="10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8473" y="3245167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err="1" smtClean="0">
                <a:solidFill>
                  <a:schemeClr val="tx1"/>
                </a:solidFill>
                <a:latin typeface="+mn-ea"/>
              </a:rPr>
              <a:t>챗봇</a:t>
            </a:r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 상담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383" y="4519638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채팅 상담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0552" y="4774137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음성 상담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01484" y="1640718"/>
            <a:ext cx="5777540" cy="4077964"/>
          </a:xfrm>
          <a:prstGeom prst="rect">
            <a:avLst/>
          </a:prstGeom>
          <a:noFill/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5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26809" y="1800466"/>
            <a:ext cx="2597991" cy="1492389"/>
          </a:xfrm>
          <a:prstGeom prst="rect">
            <a:avLst/>
          </a:prstGeom>
          <a:solidFill>
            <a:srgbClr val="59749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채팅</a:t>
            </a:r>
            <a:r>
              <a:rPr lang="en-US" altLang="ko-KR" sz="1000" b="1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음성</a:t>
            </a:r>
            <a:r>
              <a:rPr lang="en-US" altLang="ko-KR" sz="1000" b="1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화상 기반 전문가 상담 서비스</a:t>
            </a:r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9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31828" y="3340620"/>
            <a:ext cx="807377" cy="720000"/>
          </a:xfrm>
          <a:prstGeom prst="rect">
            <a:avLst/>
          </a:prstGeom>
          <a:solidFill>
            <a:srgbClr val="59749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b="1" dirty="0" smtClean="0">
                <a:solidFill>
                  <a:schemeClr val="bg1"/>
                </a:solidFill>
                <a:latin typeface="+mn-ea"/>
              </a:rPr>
              <a:t>다중 화자</a:t>
            </a:r>
            <a:endParaRPr lang="en-US" altLang="ko-KR" sz="975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75" b="1" dirty="0" smtClean="0">
                <a:solidFill>
                  <a:schemeClr val="bg1"/>
                </a:solidFill>
                <a:latin typeface="+mn-ea"/>
              </a:rPr>
              <a:t>음성 인식</a:t>
            </a:r>
            <a:endParaRPr lang="en-US" altLang="ko-KR" sz="975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75" b="1" dirty="0" smtClean="0">
                <a:solidFill>
                  <a:schemeClr val="bg1"/>
                </a:solidFill>
                <a:latin typeface="+mn-ea"/>
              </a:rPr>
              <a:t>시스템</a:t>
            </a:r>
            <a:endParaRPr lang="en-US" altLang="ko-KR" sz="975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83961" y="3340620"/>
            <a:ext cx="4640840" cy="720000"/>
          </a:xfrm>
          <a:prstGeom prst="rect">
            <a:avLst/>
          </a:prstGeom>
          <a:noFill/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5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28559" y="4900294"/>
            <a:ext cx="807377" cy="720000"/>
          </a:xfrm>
          <a:prstGeom prst="rect">
            <a:avLst/>
          </a:prstGeom>
          <a:solidFill>
            <a:srgbClr val="59749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b="1" dirty="0" smtClean="0">
                <a:solidFill>
                  <a:schemeClr val="bg1"/>
                </a:solidFill>
                <a:latin typeface="+mn-ea"/>
              </a:rPr>
              <a:t>상담 관리</a:t>
            </a:r>
            <a:endParaRPr lang="en-US" altLang="ko-KR" sz="975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75" b="1" dirty="0" smtClean="0">
                <a:solidFill>
                  <a:schemeClr val="bg1"/>
                </a:solidFill>
                <a:latin typeface="+mn-ea"/>
              </a:rPr>
              <a:t>시스템</a:t>
            </a:r>
            <a:endParaRPr lang="en-US" altLang="ko-KR" sz="975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80596" y="4900294"/>
            <a:ext cx="4644259" cy="720000"/>
          </a:xfrm>
          <a:prstGeom prst="rect">
            <a:avLst/>
          </a:prstGeom>
          <a:noFill/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5"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850963" y="4967708"/>
            <a:ext cx="827463" cy="57600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고객 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756370" y="4982948"/>
            <a:ext cx="827463" cy="56076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상담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사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642371" y="4975328"/>
            <a:ext cx="827463" cy="56076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상담 현황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528372" y="4982948"/>
            <a:ext cx="827463" cy="56076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결제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예약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31828" y="4116375"/>
            <a:ext cx="807377" cy="720000"/>
          </a:xfrm>
          <a:prstGeom prst="rect">
            <a:avLst/>
          </a:prstGeom>
          <a:solidFill>
            <a:srgbClr val="59749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schemeClr val="bg1"/>
                </a:solidFill>
                <a:latin typeface="+mn-ea"/>
              </a:rPr>
              <a:t>AI</a:t>
            </a:r>
            <a:r>
              <a:rPr lang="ko-KR" altLang="en-US" sz="975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975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75" b="1" dirty="0" smtClean="0">
                <a:solidFill>
                  <a:schemeClr val="bg1"/>
                </a:solidFill>
                <a:latin typeface="+mn-ea"/>
              </a:rPr>
              <a:t>상담 분석</a:t>
            </a:r>
            <a:endParaRPr lang="en-US" altLang="ko-KR" sz="975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75" b="1" dirty="0" smtClean="0">
                <a:solidFill>
                  <a:schemeClr val="bg1"/>
                </a:solidFill>
                <a:latin typeface="+mn-ea"/>
              </a:rPr>
              <a:t>시스템</a:t>
            </a:r>
            <a:endParaRPr lang="en-US" altLang="ko-KR" sz="975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783961" y="4116375"/>
            <a:ext cx="4640840" cy="720000"/>
          </a:xfrm>
          <a:prstGeom prst="rect">
            <a:avLst/>
          </a:prstGeom>
          <a:noFill/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5"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48814" y="2219267"/>
            <a:ext cx="1119053" cy="287643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상담 전문가 추천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86807" y="2219267"/>
            <a:ext cx="1119053" cy="295977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예약 및 결제</a:t>
            </a:r>
            <a:endParaRPr lang="en-US" altLang="ko-KR" sz="813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13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813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연계 개발</a:t>
            </a:r>
            <a:r>
              <a:rPr lang="en-US" altLang="ko-KR" sz="813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813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48814" y="2557430"/>
            <a:ext cx="1119053" cy="296420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채팅 상담</a:t>
            </a:r>
            <a:endParaRPr lang="en-US" altLang="ko-KR" sz="813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186807" y="2564550"/>
            <a:ext cx="1119053" cy="286830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음성</a:t>
            </a:r>
            <a:r>
              <a:rPr lang="en-US" altLang="ko-KR" sz="813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화상 상담</a:t>
            </a:r>
            <a:endParaRPr lang="en-US" altLang="ko-KR" sz="813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13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813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연계 개발</a:t>
            </a:r>
            <a:r>
              <a:rPr lang="en-US" altLang="ko-KR" sz="813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813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920086" y="1792476"/>
            <a:ext cx="2597991" cy="1492389"/>
          </a:xfrm>
          <a:prstGeom prst="rect">
            <a:avLst/>
          </a:prstGeom>
          <a:solidFill>
            <a:srgbClr val="59749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 기반 자동 상담 서비스</a:t>
            </a:r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975" dirty="0"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9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42091" y="2211278"/>
            <a:ext cx="1119053" cy="298406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의도 및 감성 분석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084" y="2211278"/>
            <a:ext cx="1119053" cy="298406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공감 채팅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042091" y="2908748"/>
            <a:ext cx="1119053" cy="299058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자동 심리검사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0210" y="1337523"/>
            <a:ext cx="1233975" cy="245793"/>
          </a:xfrm>
          <a:prstGeom prst="rect">
            <a:avLst/>
          </a:prstGeom>
          <a:solidFill>
            <a:srgbClr val="597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고객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801482" y="1341728"/>
            <a:ext cx="5777542" cy="245625"/>
          </a:xfrm>
          <a:prstGeom prst="rect">
            <a:avLst/>
          </a:prstGeom>
          <a:solidFill>
            <a:srgbClr val="59749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AI</a:t>
            </a:r>
            <a:r>
              <a:rPr lang="ko-KR" altLang="en-US" sz="1000" b="1" dirty="0" smtClean="0">
                <a:latin typeface="+mn-ea"/>
              </a:rPr>
              <a:t> 심리상담 플랫폼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8103" y="5028638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화상 상담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96497" y="2396584"/>
            <a:ext cx="822314" cy="278292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13" dirty="0">
                <a:solidFill>
                  <a:schemeClr val="tx1"/>
                </a:solidFill>
                <a:latin typeface="+mn-ea"/>
              </a:rPr>
              <a:t>PC App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42091" y="2559661"/>
            <a:ext cx="1119053" cy="298406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고위험군 식별</a:t>
            </a:r>
            <a:r>
              <a:rPr lang="en-US" altLang="ko-KR" sz="813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대응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280083" y="2555958"/>
            <a:ext cx="1119053" cy="298406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상담 주제 구체화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274274" y="2908748"/>
            <a:ext cx="1119053" cy="298406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err="1" smtClean="0">
                <a:solidFill>
                  <a:schemeClr val="tx1"/>
                </a:solidFill>
                <a:latin typeface="+mn-ea"/>
              </a:rPr>
              <a:t>힐링</a:t>
            </a:r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 컨텐츠 추천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48813" y="2908748"/>
            <a:ext cx="2357046" cy="298406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상담 도우미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853560" y="4190239"/>
            <a:ext cx="824865" cy="57600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개인정보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비식별화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799347" y="4212543"/>
            <a:ext cx="1011091" cy="57600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상담 주제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분석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및 요약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893206" y="4206714"/>
            <a:ext cx="1133689" cy="57600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공감도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및 위험도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분석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109663" y="4198137"/>
            <a:ext cx="1152105" cy="57600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상담 만족도 분석 및 평가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869549" y="3411003"/>
            <a:ext cx="1144703" cy="57600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화상회의 환경의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다중 화자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음성인식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4108625" y="3408469"/>
            <a:ext cx="993588" cy="57600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음향 모델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도메인 최적화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5188250" y="3410188"/>
            <a:ext cx="1012501" cy="57600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언어 모델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도메인 최적화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286788" y="3401970"/>
            <a:ext cx="920365" cy="57600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화자 분리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657367" y="1640718"/>
            <a:ext cx="1225244" cy="4089869"/>
          </a:xfrm>
          <a:prstGeom prst="rect">
            <a:avLst/>
          </a:prstGeom>
          <a:noFill/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771723" y="1739555"/>
            <a:ext cx="980195" cy="1077141"/>
          </a:xfrm>
          <a:prstGeom prst="rect">
            <a:avLst/>
          </a:prstGeom>
          <a:solidFill>
            <a:srgbClr val="59749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채널</a:t>
            </a:r>
            <a:endParaRPr lang="en-US" altLang="ko-KR" sz="10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854922" y="2013660"/>
            <a:ext cx="822314" cy="278292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13" dirty="0" smtClean="0">
                <a:solidFill>
                  <a:schemeClr val="tx1"/>
                </a:solidFill>
                <a:latin typeface="+mn-ea"/>
              </a:rPr>
              <a:t>Mobile App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771723" y="2900016"/>
            <a:ext cx="980195" cy="2652406"/>
          </a:xfrm>
          <a:prstGeom prst="rect">
            <a:avLst/>
          </a:prstGeom>
          <a:solidFill>
            <a:srgbClr val="59749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주요</a:t>
            </a:r>
            <a:r>
              <a:rPr lang="en-US" altLang="ko-KR" sz="1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기능</a:t>
            </a:r>
            <a:endParaRPr lang="en-US" altLang="ko-KR" sz="10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657367" y="1335538"/>
            <a:ext cx="1225244" cy="245793"/>
          </a:xfrm>
          <a:prstGeom prst="rect">
            <a:avLst/>
          </a:prstGeom>
          <a:solidFill>
            <a:srgbClr val="597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상담사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854922" y="2394600"/>
            <a:ext cx="822314" cy="278292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13" dirty="0">
                <a:solidFill>
                  <a:schemeClr val="tx1"/>
                </a:solidFill>
                <a:latin typeface="+mn-ea"/>
              </a:rPr>
              <a:t>PC App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4530378" y="2530367"/>
            <a:ext cx="284023" cy="0"/>
          </a:xfrm>
          <a:prstGeom prst="straightConnector1">
            <a:avLst/>
          </a:prstGeom>
          <a:ln w="3175">
            <a:solidFill>
              <a:srgbClr val="5974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모서리가 둥근 직사각형 99"/>
          <p:cNvSpPr/>
          <p:nvPr/>
        </p:nvSpPr>
        <p:spPr>
          <a:xfrm>
            <a:off x="6434305" y="4983175"/>
            <a:ext cx="827463" cy="560760"/>
          </a:xfrm>
          <a:prstGeom prst="round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통계 관리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1620822" y="2494185"/>
            <a:ext cx="284023" cy="0"/>
          </a:xfrm>
          <a:prstGeom prst="straightConnector1">
            <a:avLst/>
          </a:prstGeom>
          <a:ln w="3175">
            <a:solidFill>
              <a:srgbClr val="5974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>
            <a:off x="7476707" y="2494185"/>
            <a:ext cx="284023" cy="0"/>
          </a:xfrm>
          <a:prstGeom prst="straightConnector1">
            <a:avLst/>
          </a:prstGeom>
          <a:ln w="3175">
            <a:solidFill>
              <a:srgbClr val="5974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682383" y="3506039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심리 검사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82383" y="3760538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err="1" smtClean="0">
                <a:solidFill>
                  <a:schemeClr val="tx1"/>
                </a:solidFill>
                <a:latin typeface="+mn-ea"/>
              </a:rPr>
              <a:t>힐링</a:t>
            </a:r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 컨텐츠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82383" y="4006683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상담 예약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82383" y="4269109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상담 결제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846836" y="3826719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채팅 상담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55005" y="4081218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음성 상담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52556" y="4335719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화상 상담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46836" y="3294757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예약 확인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7846836" y="3557183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대금 청구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846836" y="4598146"/>
            <a:ext cx="822314" cy="203040"/>
          </a:xfrm>
          <a:prstGeom prst="rect">
            <a:avLst/>
          </a:prstGeom>
          <a:solidFill>
            <a:schemeClr val="bg1"/>
          </a:solidFill>
          <a:ln w="12700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3" dirty="0" smtClean="0">
                <a:solidFill>
                  <a:schemeClr val="tx1"/>
                </a:solidFill>
                <a:latin typeface="+mn-ea"/>
              </a:rPr>
              <a:t>상담 평가</a:t>
            </a:r>
            <a:endParaRPr lang="ko-KR" altLang="en-US" sz="813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7749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AI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자동상담</a:t>
            </a:r>
            <a:r>
              <a:rPr lang="ko-KR" altLang="en-US" dirty="0" smtClean="0"/>
              <a:t> 서비스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자동상담</a:t>
            </a:r>
            <a:r>
              <a:rPr lang="ko-KR" altLang="en-US" dirty="0" smtClean="0"/>
              <a:t>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13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pic>
        <p:nvPicPr>
          <p:cNvPr id="5121" name="_x208071912" descr="EMB000006c445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60" y="1249680"/>
            <a:ext cx="5303520" cy="490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0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AI</a:t>
            </a:r>
            <a:r>
              <a:rPr lang="ko-KR" altLang="en-US" dirty="0"/>
              <a:t>기반 </a:t>
            </a:r>
            <a:r>
              <a:rPr lang="ko-KR" altLang="en-US" dirty="0" err="1"/>
              <a:t>자동상담</a:t>
            </a:r>
            <a:r>
              <a:rPr lang="ko-KR" altLang="en-US" dirty="0"/>
              <a:t> 서비스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의도 </a:t>
            </a:r>
            <a:r>
              <a:rPr lang="ko-KR" altLang="en-US" dirty="0" smtClean="0"/>
              <a:t>및 </a:t>
            </a:r>
            <a:r>
              <a:rPr lang="ko-KR" altLang="en-US" dirty="0" err="1" smtClean="0"/>
              <a:t>감성분석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83485" y="475559"/>
            <a:ext cx="8589853" cy="929194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기계학습방식을 기반으로 하고 규칙을 통해 보완하는 </a:t>
            </a:r>
            <a:r>
              <a:rPr lang="ko-KR" altLang="en-US" sz="1200" dirty="0" err="1"/>
              <a:t>하이브리드</a:t>
            </a:r>
            <a:r>
              <a:rPr lang="ko-KR" altLang="en-US" sz="1200" dirty="0"/>
              <a:t> 방식의 </a:t>
            </a:r>
            <a:r>
              <a:rPr lang="ko-KR" altLang="en-US" sz="1200" dirty="0" err="1"/>
              <a:t>의도분석</a:t>
            </a:r>
            <a:r>
              <a:rPr lang="ko-KR" altLang="en-US" sz="1200" dirty="0"/>
              <a:t> 기능을 지원</a:t>
            </a:r>
          </a:p>
          <a:p>
            <a:r>
              <a:rPr lang="ko-KR" altLang="en-US" sz="1200" dirty="0"/>
              <a:t>복수의 기계학습 알고리즘의 결과를 앙상블</a:t>
            </a:r>
            <a:r>
              <a:rPr lang="en-US" altLang="ko-KR" sz="1200" dirty="0"/>
              <a:t>(stacking ensemble)</a:t>
            </a:r>
            <a:r>
              <a:rPr lang="ko-KR" altLang="en-US" sz="1200" dirty="0"/>
              <a:t>하여 성능 </a:t>
            </a:r>
            <a:r>
              <a:rPr lang="ko-KR" altLang="en-US" sz="1200" dirty="0" smtClean="0"/>
              <a:t>최적화</a:t>
            </a:r>
            <a:endParaRPr lang="en-US" altLang="ko-KR" sz="1200" dirty="0" smtClean="0"/>
          </a:p>
          <a:p>
            <a:r>
              <a:rPr lang="ko-KR" altLang="en-US" sz="1200" dirty="0" smtClean="0"/>
              <a:t>문서의 클래스 특성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문장별</a:t>
            </a:r>
            <a:r>
              <a:rPr lang="ko-KR" altLang="en-US" sz="1200" dirty="0" smtClean="0"/>
              <a:t> 중요도를 고려한 감성 분석 수행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 bwMode="auto">
          <a:xfrm>
            <a:off x="352168" y="1816180"/>
            <a:ext cx="4663113" cy="464508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algn="ctr" defTabSz="844083" latinLnBrk="0">
              <a:defRPr/>
            </a:pPr>
            <a:endParaRPr lang="ko-KR" altLang="en-US" sz="969" kern="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56702" y="1466306"/>
            <a:ext cx="4662549" cy="354035"/>
          </a:xfrm>
          <a:prstGeom prst="rect">
            <a:avLst/>
          </a:prstGeom>
          <a:solidFill>
            <a:srgbClr val="006DC1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ko-KR" altLang="en-US" sz="1015" b="1" kern="0" spc="-28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의도 </a:t>
            </a:r>
            <a:r>
              <a:rPr lang="ko-KR" altLang="en-US" sz="1015" b="1" kern="0" spc="-28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ko-KR" altLang="en-US" sz="1015" b="1" kern="0" spc="-28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179"/>
          <p:cNvSpPr/>
          <p:nvPr/>
        </p:nvSpPr>
        <p:spPr bwMode="auto">
          <a:xfrm>
            <a:off x="338400" y="1463141"/>
            <a:ext cx="727844" cy="357200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844083" latinLnBrk="0">
              <a:defRPr/>
            </a:pPr>
            <a:endParaRPr lang="ko-KR" altLang="en-US" sz="969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139338" y="1810057"/>
            <a:ext cx="3680219" cy="4651208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algn="ctr" defTabSz="844083" latinLnBrk="0">
              <a:defRPr/>
            </a:pPr>
            <a:endParaRPr lang="ko-KR" altLang="en-US" sz="969" kern="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139338" y="1458353"/>
            <a:ext cx="3709162" cy="354035"/>
          </a:xfrm>
          <a:prstGeom prst="rect">
            <a:avLst/>
          </a:prstGeom>
          <a:solidFill>
            <a:srgbClr val="006DC1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ko-KR" altLang="en-US" sz="1015" b="1" kern="0" spc="-28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감성분석</a:t>
            </a:r>
            <a:endParaRPr lang="en-US" altLang="ko-KR" sz="1015" b="1" kern="0" spc="-28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623" y="5625139"/>
            <a:ext cx="4034247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875" indent="-68875">
              <a:lnSpc>
                <a:spcPct val="150000"/>
              </a:lnSpc>
              <a:spcAft>
                <a:spcPts val="185"/>
              </a:spcAft>
              <a:buClr>
                <a:srgbClr val="429DC2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최적의 </a:t>
            </a:r>
            <a:r>
              <a:rPr lang="ko-KR" altLang="en-US" sz="1000" spc="-28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의도분석</a:t>
            </a:r>
            <a:r>
              <a:rPr lang="en-US" altLang="ko-KR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</a:t>
            </a:r>
            <a:r>
              <a:rPr lang="en-US" altLang="ko-KR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도출하기위한 앙상블 자동 튜닝 </a:t>
            </a:r>
            <a:endParaRPr lang="en-US" altLang="ko-KR" sz="1000" spc="-28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875" indent="-68875">
              <a:lnSpc>
                <a:spcPct val="150000"/>
              </a:lnSpc>
              <a:spcAft>
                <a:spcPts val="185"/>
              </a:spcAft>
              <a:buClr>
                <a:srgbClr val="429DC2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가중치 계산 및 신뢰도 측정을 통한 결과 </a:t>
            </a:r>
            <a:r>
              <a:rPr lang="ko-KR" altLang="en-US" sz="1000" spc="-28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필터링</a:t>
            </a:r>
            <a:endParaRPr lang="en-US" altLang="ko-KR" sz="1000" spc="-28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875" indent="-68875">
              <a:lnSpc>
                <a:spcPct val="150000"/>
              </a:lnSpc>
              <a:spcAft>
                <a:spcPts val="185"/>
              </a:spcAft>
              <a:buClr>
                <a:srgbClr val="429DC2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 수준 </a:t>
            </a:r>
            <a:r>
              <a:rPr lang="ko-KR" altLang="en-US" sz="1000" spc="-28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미달시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spc="-28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재질문을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추가적인 </a:t>
            </a:r>
            <a:r>
              <a:rPr lang="ko-KR" altLang="en-US" sz="1000" spc="-28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의도파악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실행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94153" y="1865004"/>
            <a:ext cx="4473717" cy="2557173"/>
            <a:chOff x="646947" y="2453467"/>
            <a:chExt cx="4788579" cy="3004529"/>
          </a:xfrm>
        </p:grpSpPr>
        <p:sp>
          <p:nvSpPr>
            <p:cNvPr id="15" name="직사각형 14"/>
            <p:cNvSpPr/>
            <p:nvPr/>
          </p:nvSpPr>
          <p:spPr>
            <a:xfrm>
              <a:off x="2032019" y="3155083"/>
              <a:ext cx="1203744" cy="374244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23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의미패턴</a:t>
              </a:r>
              <a:r>
                <a:rPr lang="ko-KR" altLang="en-US" sz="923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</a:t>
              </a:r>
              <a:endParaRPr lang="en-US" altLang="ko-KR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의도 매칭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32019" y="3786506"/>
              <a:ext cx="1203744" cy="374244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23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최근린</a:t>
              </a:r>
              <a:r>
                <a:rPr lang="ko-KR" altLang="en-US" sz="923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기법 </a:t>
              </a: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</a:t>
              </a:r>
              <a:endParaRPr lang="en-US" altLang="ko-KR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923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의도분석</a:t>
              </a:r>
              <a:endParaRPr lang="ko-KR" altLang="en-US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32019" y="4439403"/>
              <a:ext cx="1203744" cy="374244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23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확률모델</a:t>
              </a:r>
              <a:r>
                <a:rPr lang="en-US" altLang="ko-KR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</a:t>
              </a:r>
              <a:endParaRPr lang="en-US" altLang="ko-KR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의도분석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73084" y="3155083"/>
              <a:ext cx="879600" cy="400870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23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대화맥락관리</a:t>
              </a:r>
              <a:endParaRPr lang="en-US" altLang="ko-KR" sz="92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(Rule)</a:t>
              </a: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473084" y="3786506"/>
              <a:ext cx="879600" cy="374244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색인</a:t>
              </a:r>
              <a:r>
                <a:rPr lang="en-US" altLang="ko-KR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  <a:endParaRPr lang="en-US" altLang="ko-KR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(KNN)</a:t>
              </a:r>
              <a:endParaRPr lang="ko-KR" altLang="en-US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순서도: 자기 디스크 19"/>
            <p:cNvSpPr/>
            <p:nvPr/>
          </p:nvSpPr>
          <p:spPr>
            <a:xfrm>
              <a:off x="4516241" y="4235053"/>
              <a:ext cx="919284" cy="572133"/>
            </a:xfrm>
            <a:prstGeom prst="flowChartMagneticDisk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3A90B4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23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사용자의도별</a:t>
              </a:r>
              <a:r>
                <a:rPr lang="en-US" altLang="ko-KR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23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질의 </a:t>
              </a: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코퍼스</a:t>
              </a:r>
              <a:endParaRPr lang="en-US" altLang="ko-KR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순서도: 자기 디스크 20"/>
            <p:cNvSpPr/>
            <p:nvPr/>
          </p:nvSpPr>
          <p:spPr>
            <a:xfrm>
              <a:off x="4566991" y="3136810"/>
              <a:ext cx="868535" cy="443635"/>
            </a:xfrm>
            <a:prstGeom prst="flowChartMagneticDisk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3A90B4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 모델</a:t>
              </a:r>
              <a:endParaRPr lang="en-US" altLang="ko-KR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2" name="직선 화살표 연결선 21"/>
            <p:cNvCxnSpPr>
              <a:stCxn id="18" idx="1"/>
              <a:endCxn id="15" idx="3"/>
            </p:cNvCxnSpPr>
            <p:nvPr/>
          </p:nvCxnSpPr>
          <p:spPr>
            <a:xfrm flipH="1" flipV="1">
              <a:off x="3235764" y="3342206"/>
              <a:ext cx="237320" cy="13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9" idx="1"/>
              <a:endCxn id="16" idx="3"/>
            </p:cNvCxnSpPr>
            <p:nvPr/>
          </p:nvCxnSpPr>
          <p:spPr>
            <a:xfrm flipH="1">
              <a:off x="3235763" y="3973628"/>
              <a:ext cx="237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42" idx="1"/>
              <a:endCxn id="17" idx="3"/>
            </p:cNvCxnSpPr>
            <p:nvPr/>
          </p:nvCxnSpPr>
          <p:spPr>
            <a:xfrm flipH="1">
              <a:off x="3235763" y="4626525"/>
              <a:ext cx="237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endCxn id="18" idx="3"/>
            </p:cNvCxnSpPr>
            <p:nvPr/>
          </p:nvCxnSpPr>
          <p:spPr>
            <a:xfrm flipH="1">
              <a:off x="4352684" y="3346906"/>
              <a:ext cx="214309" cy="86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20" idx="2"/>
              <a:endCxn id="19" idx="3"/>
            </p:cNvCxnSpPr>
            <p:nvPr/>
          </p:nvCxnSpPr>
          <p:spPr>
            <a:xfrm flipH="1" flipV="1">
              <a:off x="4352684" y="3973629"/>
              <a:ext cx="163556" cy="547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덧셈 기호 26"/>
            <p:cNvSpPr/>
            <p:nvPr/>
          </p:nvSpPr>
          <p:spPr>
            <a:xfrm>
              <a:off x="2560679" y="3577921"/>
              <a:ext cx="169328" cy="178476"/>
            </a:xfrm>
            <a:prstGeom prst="mathPlus">
              <a:avLst>
                <a:gd name="adj1" fmla="val 7997"/>
              </a:avLst>
            </a:prstGeom>
            <a:solidFill>
              <a:srgbClr val="5B9BD5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8" dirty="0">
                <a:ea typeface="나눔고딕" panose="020D0604000000000000" pitchFamily="50" charset="-127"/>
              </a:endParaRPr>
            </a:p>
          </p:txBody>
        </p:sp>
        <p:sp>
          <p:nvSpPr>
            <p:cNvPr id="28" name="아래쪽 화살표 27"/>
            <p:cNvSpPr/>
            <p:nvPr/>
          </p:nvSpPr>
          <p:spPr>
            <a:xfrm>
              <a:off x="2548744" y="2960117"/>
              <a:ext cx="199685" cy="163084"/>
            </a:xfrm>
            <a:prstGeom prst="downArrow">
              <a:avLst/>
            </a:prstGeom>
            <a:solidFill>
              <a:srgbClr val="5B9BD5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62" dirty="0">
                <a:ea typeface="나눔고딕" panose="020D0604000000000000" pitchFamily="50" charset="-127"/>
              </a:endParaRPr>
            </a:p>
          </p:txBody>
        </p:sp>
        <p:sp>
          <p:nvSpPr>
            <p:cNvPr id="29" name="아래쪽 화살표 28"/>
            <p:cNvSpPr/>
            <p:nvPr/>
          </p:nvSpPr>
          <p:spPr>
            <a:xfrm rot="5400000">
              <a:off x="1656416" y="4233674"/>
              <a:ext cx="375561" cy="272901"/>
            </a:xfrm>
            <a:prstGeom prst="downArrow">
              <a:avLst/>
            </a:prstGeom>
            <a:solidFill>
              <a:srgbClr val="5B9BD5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62" dirty="0"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6947" y="3273139"/>
              <a:ext cx="1030989" cy="210106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69A3D8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/>
              <a:endParaRPr lang="ko-KR" altLang="en-US" sz="1662" ker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91461" y="3615389"/>
              <a:ext cx="937574" cy="209579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가중치 통합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691461" y="3915279"/>
              <a:ext cx="937574" cy="209579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신뢰도 측정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46947" y="3270462"/>
              <a:ext cx="1030989" cy="256443"/>
            </a:xfrm>
            <a:prstGeom prst="rect">
              <a:avLst/>
            </a:prstGeom>
            <a:solidFill>
              <a:srgbClr val="69A3D8"/>
            </a:solidFill>
            <a:ln w="12700">
              <a:solidFill>
                <a:srgbClr val="69A3D8"/>
              </a:solidFill>
            </a:ln>
          </p:spPr>
          <p:txBody>
            <a:bodyPr wrap="none" anchor="ctr" anchorCtr="0">
              <a:noAutofit/>
            </a:bodyPr>
            <a:lstStyle/>
            <a:p>
              <a:pPr algn="ctr" latinLnBrk="0"/>
              <a:r>
                <a:rPr lang="ko-KR" altLang="en-US" sz="1015" kern="0" dirty="0" err="1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하이브리드</a:t>
              </a:r>
              <a:endParaRPr lang="ko-KR" altLang="en-US" sz="1015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84313" y="4514948"/>
              <a:ext cx="958343" cy="80362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>
                <a:ea typeface="나눔고딕" panose="020D0604000000000000" pitchFamily="50" charset="-127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>
            <a:xfrm>
              <a:off x="752652" y="4943785"/>
              <a:ext cx="819579" cy="269402"/>
            </a:xfrm>
            <a:prstGeom prst="flowChartMagneticDisk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3A90B4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23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가중치 계수</a:t>
              </a:r>
              <a:endParaRPr lang="ko-KR" altLang="en-US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순서도: 자기 디스크 35"/>
            <p:cNvSpPr/>
            <p:nvPr/>
          </p:nvSpPr>
          <p:spPr>
            <a:xfrm>
              <a:off x="752652" y="4760756"/>
              <a:ext cx="819579" cy="269402"/>
            </a:xfrm>
            <a:prstGeom prst="flowChartMagneticDisk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3A90B4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신뢰도 지수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6399" y="4519142"/>
              <a:ext cx="956257" cy="23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23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조정계수학습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90537" y="4227910"/>
              <a:ext cx="937574" cy="209579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결과 </a:t>
              </a:r>
              <a:r>
                <a:rPr lang="ko-KR" altLang="en-US" sz="923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필터링</a:t>
              </a:r>
              <a:endParaRPr lang="ko-KR" altLang="en-US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9" name="Picture 2" descr="https://d30y9cdsu7xlg0.cloudfront.net/png/543171-200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435" y="2453467"/>
              <a:ext cx="319683" cy="34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639805" y="2668697"/>
              <a:ext cx="956257" cy="23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23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발화</a:t>
              </a:r>
            </a:p>
          </p:txBody>
        </p:sp>
        <p:sp>
          <p:nvSpPr>
            <p:cNvPr id="41" name="덧셈 기호 40"/>
            <p:cNvSpPr/>
            <p:nvPr/>
          </p:nvSpPr>
          <p:spPr>
            <a:xfrm>
              <a:off x="2560679" y="4229353"/>
              <a:ext cx="169328" cy="178476"/>
            </a:xfrm>
            <a:prstGeom prst="mathPlus">
              <a:avLst>
                <a:gd name="adj1" fmla="val 7997"/>
              </a:avLst>
            </a:prstGeom>
            <a:solidFill>
              <a:srgbClr val="5B9BD5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8" dirty="0">
                <a:ea typeface="나눔고딕" panose="020D0604000000000000" pitchFamily="50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473084" y="4439403"/>
              <a:ext cx="879600" cy="374244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</a:t>
              </a:r>
              <a:r>
                <a:rPr lang="en-US" altLang="ko-KR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endParaRPr lang="en-US" altLang="ko-KR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831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(NB)</a:t>
              </a:r>
              <a:endParaRPr lang="ko-KR" altLang="en-US" sz="831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3" name="직선 화살표 연결선 42"/>
            <p:cNvCxnSpPr>
              <a:stCxn id="20" idx="2"/>
              <a:endCxn id="42" idx="3"/>
            </p:cNvCxnSpPr>
            <p:nvPr/>
          </p:nvCxnSpPr>
          <p:spPr>
            <a:xfrm flipH="1">
              <a:off x="4352684" y="4521120"/>
              <a:ext cx="163556" cy="105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043471" y="5083752"/>
              <a:ext cx="1203744" cy="374244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23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딥러닝</a:t>
              </a:r>
              <a:r>
                <a:rPr lang="en-US" altLang="ko-KR" sz="923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</a:t>
              </a:r>
              <a:endParaRPr lang="en-US" altLang="ko-KR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의도분석</a:t>
              </a: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3484536" y="5083752"/>
              <a:ext cx="879600" cy="374244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</a:t>
              </a:r>
              <a:r>
                <a:rPr lang="en-US" altLang="ko-KR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2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endParaRPr lang="en-US" altLang="ko-KR" sz="92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831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(ELCTRA)</a:t>
              </a:r>
              <a:endParaRPr lang="ko-KR" altLang="en-US" sz="831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덧셈 기호 45"/>
            <p:cNvSpPr/>
            <p:nvPr/>
          </p:nvSpPr>
          <p:spPr>
            <a:xfrm>
              <a:off x="2573348" y="4883690"/>
              <a:ext cx="169328" cy="178476"/>
            </a:xfrm>
            <a:prstGeom prst="mathPlus">
              <a:avLst>
                <a:gd name="adj1" fmla="val 7997"/>
              </a:avLst>
            </a:prstGeom>
            <a:solidFill>
              <a:srgbClr val="5B9BD5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8" dirty="0">
                <a:ea typeface="나눔고딕" panose="020D0604000000000000" pitchFamily="50" charset="-127"/>
              </a:endParaRPr>
            </a:p>
          </p:txBody>
        </p:sp>
        <p:cxnSp>
          <p:nvCxnSpPr>
            <p:cNvPr id="47" name="직선 화살표 연결선 46"/>
            <p:cNvCxnSpPr>
              <a:stCxn id="20" idx="2"/>
              <a:endCxn id="45" idx="3"/>
            </p:cNvCxnSpPr>
            <p:nvPr/>
          </p:nvCxnSpPr>
          <p:spPr>
            <a:xfrm flipH="1">
              <a:off x="4364136" y="4521120"/>
              <a:ext cx="152104" cy="749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6" descr="black administrator icon"/>
            <p:cNvPicPr>
              <a:picLocks noChangeAspect="1" noChangeArrowheads="1"/>
            </p:cNvPicPr>
            <p:nvPr/>
          </p:nvPicPr>
          <p:blipFill>
            <a:blip r:embed="rId4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9966" y="2580816"/>
              <a:ext cx="333319" cy="32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직선 화살표 연결선 48"/>
            <p:cNvCxnSpPr>
              <a:stCxn id="45" idx="1"/>
              <a:endCxn id="44" idx="3"/>
            </p:cNvCxnSpPr>
            <p:nvPr/>
          </p:nvCxnSpPr>
          <p:spPr>
            <a:xfrm flipH="1">
              <a:off x="3247215" y="5270874"/>
              <a:ext cx="237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15" y="4507508"/>
            <a:ext cx="4298407" cy="106853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6"/>
          <a:srcRect l="3267" t="1846" r="1062" b="1961"/>
          <a:stretch/>
        </p:blipFill>
        <p:spPr>
          <a:xfrm>
            <a:off x="5171477" y="1943750"/>
            <a:ext cx="3525075" cy="33264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3" name="TextBox 72"/>
          <p:cNvSpPr txBox="1"/>
          <p:nvPr/>
        </p:nvSpPr>
        <p:spPr>
          <a:xfrm>
            <a:off x="5269470" y="5319446"/>
            <a:ext cx="340094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875" indent="-68875">
              <a:lnSpc>
                <a:spcPct val="150000"/>
              </a:lnSpc>
              <a:spcAft>
                <a:spcPts val="185"/>
              </a:spcAft>
              <a:buClr>
                <a:srgbClr val="429DC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PTM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</a:t>
            </a:r>
            <a:r>
              <a:rPr lang="ko-KR" altLang="en-US" sz="1000" spc="-28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문장별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spc="-28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인코딩</a:t>
            </a:r>
            <a:endParaRPr lang="ko-KR" altLang="en-US" sz="1000" spc="-28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875" indent="-68875">
              <a:lnSpc>
                <a:spcPct val="150000"/>
              </a:lnSpc>
              <a:spcAft>
                <a:spcPts val="185"/>
              </a:spcAft>
              <a:buClr>
                <a:srgbClr val="429DC2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000" spc="-28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문장별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Class 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특성 </a:t>
            </a:r>
            <a:r>
              <a:rPr lang="ko-KR" altLang="en-US" sz="1000" spc="-28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</a:t>
            </a:r>
            <a:endParaRPr lang="en-US" altLang="ko-KR" sz="1000" spc="-28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875" indent="-68875">
              <a:lnSpc>
                <a:spcPct val="150000"/>
              </a:lnSpc>
              <a:spcAft>
                <a:spcPts val="185"/>
              </a:spcAft>
              <a:buClr>
                <a:srgbClr val="429DC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Gate function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</a:t>
            </a:r>
            <a:r>
              <a:rPr lang="ko-KR" altLang="en-US" sz="1000" spc="-28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문장별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중요도 반영</a:t>
            </a:r>
            <a:endParaRPr lang="en-US" altLang="ko-KR" sz="1000" spc="-28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875" indent="-68875">
              <a:lnSpc>
                <a:spcPct val="150000"/>
              </a:lnSpc>
              <a:spcAft>
                <a:spcPts val="185"/>
              </a:spcAft>
              <a:buClr>
                <a:srgbClr val="429DC2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000" spc="-28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문서 </a:t>
            </a:r>
            <a:r>
              <a:rPr lang="en-US" altLang="ko-KR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Class</a:t>
            </a:r>
            <a:r>
              <a:rPr lang="ko-KR" altLang="en-US" sz="1000" spc="-28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특성 </a:t>
            </a:r>
            <a:r>
              <a:rPr lang="ko-KR" altLang="en-US" sz="1000" spc="-28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</a:t>
            </a:r>
            <a:endParaRPr lang="ko-KR" altLang="en-US" sz="1000" spc="-28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1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AI</a:t>
            </a:r>
            <a:r>
              <a:rPr lang="ko-KR" altLang="en-US" dirty="0"/>
              <a:t>기반 </a:t>
            </a:r>
            <a:r>
              <a:rPr lang="ko-KR" altLang="en-US" dirty="0" err="1"/>
              <a:t>자동상담</a:t>
            </a:r>
            <a:r>
              <a:rPr lang="ko-KR" altLang="en-US" dirty="0"/>
              <a:t> 서비스 </a:t>
            </a:r>
            <a:r>
              <a:rPr lang="en-US" altLang="ko-KR" dirty="0"/>
              <a:t>&gt; </a:t>
            </a:r>
            <a:r>
              <a:rPr lang="ko-KR" altLang="en-US" dirty="0" smtClean="0"/>
              <a:t>공감 </a:t>
            </a:r>
            <a:r>
              <a:rPr lang="ko-KR" altLang="en-US" dirty="0" smtClean="0"/>
              <a:t>채팅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공감적 반영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15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40855" y="1491922"/>
            <a:ext cx="1157371" cy="502009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음성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화상 상담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1440855" y="4160634"/>
            <a:ext cx="1157371" cy="502009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채팅상담</a:t>
            </a:r>
            <a:endParaRPr lang="en-US" altLang="ko-KR" sz="1000" dirty="0" smtClean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3484" y="3512240"/>
            <a:ext cx="740388" cy="5020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고객</a:t>
            </a:r>
            <a:endParaRPr lang="en-US" altLang="ko-KR" sz="1000" b="1" dirty="0" smtClean="0"/>
          </a:p>
        </p:txBody>
      </p:sp>
      <p:cxnSp>
        <p:nvCxnSpPr>
          <p:cNvPr id="23" name="직선 화살표 연결선 22"/>
          <p:cNvCxnSpPr>
            <a:stCxn id="21" idx="3"/>
            <a:endCxn id="5" idx="1"/>
          </p:cNvCxnSpPr>
          <p:nvPr/>
        </p:nvCxnSpPr>
        <p:spPr>
          <a:xfrm flipV="1">
            <a:off x="1023872" y="1742927"/>
            <a:ext cx="416983" cy="202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1" idx="3"/>
            <a:endCxn id="6" idx="1"/>
          </p:cNvCxnSpPr>
          <p:nvPr/>
        </p:nvCxnSpPr>
        <p:spPr>
          <a:xfrm>
            <a:off x="1023872" y="3763245"/>
            <a:ext cx="416983" cy="648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3018132" y="1491920"/>
            <a:ext cx="1157371" cy="502009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음성 </a:t>
            </a:r>
            <a:r>
              <a:rPr lang="ko-KR" altLang="en-US" sz="1000" dirty="0" err="1" smtClean="0"/>
              <a:t>녹취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3024543" y="2143084"/>
            <a:ext cx="1157371" cy="502009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음성인식</a:t>
            </a:r>
            <a:r>
              <a:rPr lang="en-US" altLang="ko-KR" sz="1000" dirty="0" smtClean="0"/>
              <a:t>(STT)</a:t>
            </a:r>
            <a:endParaRPr lang="ko-KR" altLang="en-US" sz="1000" dirty="0"/>
          </a:p>
        </p:txBody>
      </p:sp>
      <p:sp>
        <p:nvSpPr>
          <p:cNvPr id="35" name="직사각형 34"/>
          <p:cNvSpPr/>
          <p:nvPr/>
        </p:nvSpPr>
        <p:spPr>
          <a:xfrm>
            <a:off x="3024543" y="2790257"/>
            <a:ext cx="1157371" cy="502009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축어록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화자 분리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3024543" y="4160632"/>
            <a:ext cx="1157371" cy="502009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개인정보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비식별화</a:t>
            </a:r>
            <a:endParaRPr lang="ko-KR" altLang="en-US" sz="1000" dirty="0"/>
          </a:p>
        </p:txBody>
      </p:sp>
      <p:cxnSp>
        <p:nvCxnSpPr>
          <p:cNvPr id="38" name="직선 화살표 연결선 37"/>
          <p:cNvCxnSpPr>
            <a:stCxn id="5" idx="3"/>
            <a:endCxn id="33" idx="1"/>
          </p:cNvCxnSpPr>
          <p:nvPr/>
        </p:nvCxnSpPr>
        <p:spPr>
          <a:xfrm flipV="1">
            <a:off x="2598226" y="1742925"/>
            <a:ext cx="41990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3" idx="2"/>
            <a:endCxn id="34" idx="0"/>
          </p:cNvCxnSpPr>
          <p:nvPr/>
        </p:nvCxnSpPr>
        <p:spPr>
          <a:xfrm>
            <a:off x="3596818" y="1993929"/>
            <a:ext cx="6411" cy="14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4" idx="2"/>
            <a:endCxn id="35" idx="0"/>
          </p:cNvCxnSpPr>
          <p:nvPr/>
        </p:nvCxnSpPr>
        <p:spPr>
          <a:xfrm>
            <a:off x="3603229" y="2645093"/>
            <a:ext cx="0" cy="145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98" idx="2"/>
            <a:endCxn id="36" idx="0"/>
          </p:cNvCxnSpPr>
          <p:nvPr/>
        </p:nvCxnSpPr>
        <p:spPr>
          <a:xfrm>
            <a:off x="3603229" y="3920608"/>
            <a:ext cx="0" cy="240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440854" y="5528897"/>
            <a:ext cx="1157371" cy="502009"/>
          </a:xfrm>
          <a:prstGeom prst="rect">
            <a:avLst/>
          </a:prstGeom>
          <a:ln w="127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챗봇상담</a:t>
            </a:r>
            <a:endParaRPr lang="ko-KR" altLang="en-US" sz="1000" b="1" dirty="0"/>
          </a:p>
        </p:txBody>
      </p:sp>
      <p:cxnSp>
        <p:nvCxnSpPr>
          <p:cNvPr id="46" name="직선 화살표 연결선 45"/>
          <p:cNvCxnSpPr>
            <a:stCxn id="21" idx="3"/>
            <a:endCxn id="45" idx="1"/>
          </p:cNvCxnSpPr>
          <p:nvPr/>
        </p:nvCxnSpPr>
        <p:spPr>
          <a:xfrm>
            <a:off x="1023872" y="3763245"/>
            <a:ext cx="416982" cy="201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6" idx="3"/>
            <a:endCxn id="36" idx="1"/>
          </p:cNvCxnSpPr>
          <p:nvPr/>
        </p:nvCxnSpPr>
        <p:spPr>
          <a:xfrm flipV="1">
            <a:off x="2598226" y="4411637"/>
            <a:ext cx="42631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015207" y="5522546"/>
            <a:ext cx="1157371" cy="502009"/>
          </a:xfrm>
          <a:prstGeom prst="rect">
            <a:avLst/>
          </a:prstGeom>
          <a:ln w="127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공감적 반영 대화</a:t>
            </a:r>
            <a:endParaRPr lang="ko-KR" altLang="en-US" sz="1000" b="1" dirty="0"/>
          </a:p>
        </p:txBody>
      </p:sp>
      <p:cxnSp>
        <p:nvCxnSpPr>
          <p:cNvPr id="58" name="직선 화살표 연결선 57"/>
          <p:cNvCxnSpPr>
            <a:stCxn id="54" idx="1"/>
            <a:endCxn id="45" idx="3"/>
          </p:cNvCxnSpPr>
          <p:nvPr/>
        </p:nvCxnSpPr>
        <p:spPr>
          <a:xfrm flipH="1">
            <a:off x="2598225" y="5773551"/>
            <a:ext cx="416982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024543" y="3418599"/>
            <a:ext cx="1157371" cy="502009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주제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의도 분류</a:t>
            </a:r>
            <a:endParaRPr lang="ko-KR" altLang="en-US" sz="1000" dirty="0"/>
          </a:p>
        </p:txBody>
      </p:sp>
      <p:cxnSp>
        <p:nvCxnSpPr>
          <p:cNvPr id="100" name="직선 화살표 연결선 99"/>
          <p:cNvCxnSpPr>
            <a:stCxn id="35" idx="2"/>
            <a:endCxn id="98" idx="0"/>
          </p:cNvCxnSpPr>
          <p:nvPr/>
        </p:nvCxnSpPr>
        <p:spPr>
          <a:xfrm>
            <a:off x="3603229" y="3292266"/>
            <a:ext cx="0" cy="12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98" idx="2"/>
          </p:cNvCxnSpPr>
          <p:nvPr/>
        </p:nvCxnSpPr>
        <p:spPr>
          <a:xfrm>
            <a:off x="3603229" y="3920608"/>
            <a:ext cx="0" cy="240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3024542" y="4837479"/>
            <a:ext cx="1148037" cy="502009"/>
          </a:xfrm>
          <a:prstGeom prst="rect">
            <a:avLst/>
          </a:prstGeom>
          <a:ln w="127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기계학습</a:t>
            </a:r>
            <a:endParaRPr lang="en-US" altLang="ko-KR" sz="1000" b="1" dirty="0" smtClean="0"/>
          </a:p>
        </p:txBody>
      </p:sp>
      <p:cxnSp>
        <p:nvCxnSpPr>
          <p:cNvPr id="132" name="직선 화살표 연결선 131"/>
          <p:cNvCxnSpPr>
            <a:stCxn id="36" idx="2"/>
            <a:endCxn id="130" idx="0"/>
          </p:cNvCxnSpPr>
          <p:nvPr/>
        </p:nvCxnSpPr>
        <p:spPr>
          <a:xfrm flipH="1">
            <a:off x="3598561" y="4662641"/>
            <a:ext cx="4668" cy="17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30" idx="2"/>
            <a:endCxn id="54" idx="0"/>
          </p:cNvCxnSpPr>
          <p:nvPr/>
        </p:nvCxnSpPr>
        <p:spPr>
          <a:xfrm flipH="1">
            <a:off x="3593893" y="5339488"/>
            <a:ext cx="4668" cy="18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4478003" y="1503442"/>
            <a:ext cx="4178135" cy="4589740"/>
            <a:chOff x="1455213" y="3604104"/>
            <a:chExt cx="3623359" cy="1794648"/>
          </a:xfrm>
        </p:grpSpPr>
        <p:sp>
          <p:nvSpPr>
            <p:cNvPr id="159" name="직사각형 158"/>
            <p:cNvSpPr/>
            <p:nvPr/>
          </p:nvSpPr>
          <p:spPr bwMode="auto">
            <a:xfrm>
              <a:off x="1455772" y="3795891"/>
              <a:ext cx="3622800" cy="1602861"/>
            </a:xfrm>
            <a:prstGeom prst="rect">
              <a:avLst/>
            </a:prstGeom>
            <a:solidFill>
              <a:srgbClr val="F2F2F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 bwMode="auto">
            <a:xfrm>
              <a:off x="1455213" y="3604104"/>
              <a:ext cx="3623358" cy="191787"/>
            </a:xfrm>
            <a:prstGeom prst="rect">
              <a:avLst/>
            </a:prstGeom>
            <a:solidFill>
              <a:srgbClr val="3A90B4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>
              <a:sp3d>
                <a:bevelT w="0"/>
              </a:sp3d>
            </a:bodyPr>
            <a:lstStyle/>
            <a:p>
              <a:pPr marL="0" lvl="1" algn="ctr" latinLnBrk="0">
                <a:defRPr/>
              </a:pPr>
              <a:r>
                <a:rPr lang="ko-KR" altLang="en-US" sz="1050" b="1" kern="0" spc="-3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공감답변</a:t>
              </a:r>
              <a:r>
                <a:rPr lang="ko-KR" altLang="en-US" sz="1050" b="1" kern="0" spc="-3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050" b="1" kern="0" spc="-3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자동생성기</a:t>
              </a:r>
              <a:endParaRPr lang="ko-KR" altLang="en-US" sz="1050" b="1" kern="0" spc="-3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9" name="_x204487384" descr="EMB0000319c055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64" y="2143084"/>
            <a:ext cx="3951608" cy="37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내용 개체 틀 5"/>
          <p:cNvSpPr>
            <a:spLocks noGrp="1"/>
          </p:cNvSpPr>
          <p:nvPr>
            <p:ph idx="1"/>
          </p:nvPr>
        </p:nvSpPr>
        <p:spPr>
          <a:xfrm>
            <a:off x="283484" y="520009"/>
            <a:ext cx="8589853" cy="683951"/>
          </a:xfrm>
        </p:spPr>
        <p:txBody>
          <a:bodyPr>
            <a:normAutofit/>
          </a:bodyPr>
          <a:lstStyle/>
          <a:p>
            <a:r>
              <a:rPr lang="ko-KR" altLang="en-US" sz="1200" dirty="0" smtClean="0"/>
              <a:t>개인정보 </a:t>
            </a:r>
            <a:r>
              <a:rPr lang="ko-KR" altLang="en-US" sz="1200" dirty="0" err="1" smtClean="0"/>
              <a:t>비식별화</a:t>
            </a:r>
            <a:r>
              <a:rPr lang="ko-KR" altLang="en-US" sz="1200" dirty="0" smtClean="0"/>
              <a:t> 정보에 대한 학습을 통해 공감적 반영 대화 수행</a:t>
            </a:r>
            <a:endParaRPr lang="en-US" altLang="ko-KR" sz="1200" dirty="0" smtClean="0"/>
          </a:p>
          <a:p>
            <a:r>
              <a:rPr lang="ko-KR" altLang="en-US" sz="1200" dirty="0" smtClean="0"/>
              <a:t>고객의 감정을 고려한 채팅 상담 </a:t>
            </a:r>
            <a:endParaRPr lang="ko-KR" altLang="en-US" sz="1200" dirty="0"/>
          </a:p>
        </p:txBody>
      </p:sp>
      <p:sp>
        <p:nvSpPr>
          <p:cNvPr id="7" name="오른쪽 화살표 6"/>
          <p:cNvSpPr/>
          <p:nvPr/>
        </p:nvSpPr>
        <p:spPr>
          <a:xfrm>
            <a:off x="4253209" y="4931351"/>
            <a:ext cx="216104" cy="314264"/>
          </a:xfrm>
          <a:prstGeom prst="rightArrow">
            <a:avLst/>
          </a:prstGeom>
          <a:solidFill>
            <a:srgbClr val="597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8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AI</a:t>
            </a:r>
            <a:r>
              <a:rPr lang="ko-KR" altLang="en-US" dirty="0"/>
              <a:t>기반 </a:t>
            </a:r>
            <a:r>
              <a:rPr lang="ko-KR" altLang="en-US" dirty="0" err="1"/>
              <a:t>자동상담</a:t>
            </a:r>
            <a:r>
              <a:rPr lang="ko-KR" altLang="en-US" dirty="0"/>
              <a:t> 서비스 </a:t>
            </a:r>
            <a:r>
              <a:rPr lang="en-US" altLang="ko-KR" dirty="0"/>
              <a:t>&gt; </a:t>
            </a:r>
            <a:r>
              <a:rPr lang="ko-KR" altLang="en-US" dirty="0" smtClean="0"/>
              <a:t>고위험군 식별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16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71458" y="1562544"/>
            <a:ext cx="862964" cy="84787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 latinLnBrk="0">
              <a:lnSpc>
                <a:spcPct val="120000"/>
              </a:lnSpc>
            </a:pPr>
            <a:endParaRPr lang="ko-KR" altLang="en-US" sz="1000" b="1" kern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  <a:ea typeface="-윤고딕14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14900" y="1562724"/>
            <a:ext cx="876412" cy="84769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 latinLnBrk="0">
              <a:lnSpc>
                <a:spcPct val="120000"/>
              </a:lnSpc>
            </a:pPr>
            <a:endParaRPr lang="ko-KR" altLang="en-US" sz="1000" b="1" kern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  <a:ea typeface="-윤고딕14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38773" y="2608355"/>
            <a:ext cx="3316027" cy="2354343"/>
          </a:xfrm>
          <a:prstGeom prst="rect">
            <a:avLst/>
          </a:prstGeom>
          <a:noFill/>
          <a:ln w="9525">
            <a:solidFill>
              <a:srgbClr val="1F497D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01882" y="2816518"/>
            <a:ext cx="901506" cy="31726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000" b="1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-윤고딕140" pitchFamily="50" charset="-127"/>
              </a:rPr>
              <a:t>공감 대화</a:t>
            </a:r>
            <a:endParaRPr lang="en-US" altLang="ko-KR" sz="1000" b="1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  <a:ea typeface="-윤고딕14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88" y="1806638"/>
            <a:ext cx="3220926" cy="1152487"/>
          </a:xfrm>
          <a:prstGeom prst="rect">
            <a:avLst/>
          </a:prstGeom>
          <a:solidFill>
            <a:srgbClr val="3A90B4"/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17" name="직사각형 16"/>
          <p:cNvSpPr/>
          <p:nvPr/>
        </p:nvSpPr>
        <p:spPr bwMode="auto">
          <a:xfrm>
            <a:off x="4671065" y="1547797"/>
            <a:ext cx="3226749" cy="263233"/>
          </a:xfrm>
          <a:prstGeom prst="rect">
            <a:avLst/>
          </a:prstGeom>
          <a:solidFill>
            <a:srgbClr val="4C9BD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3962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 상담</a:t>
            </a:r>
          </a:p>
        </p:txBody>
      </p:sp>
      <p:sp>
        <p:nvSpPr>
          <p:cNvPr id="18" name="타원 17"/>
          <p:cNvSpPr/>
          <p:nvPr/>
        </p:nvSpPr>
        <p:spPr bwMode="auto">
          <a:xfrm>
            <a:off x="4712101" y="1546710"/>
            <a:ext cx="247214" cy="245410"/>
          </a:xfrm>
          <a:prstGeom prst="ellipse">
            <a:avLst/>
          </a:prstGeom>
          <a:solidFill>
            <a:srgbClr val="92D05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-22860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0"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42598" y="1850789"/>
            <a:ext cx="2603186" cy="351781"/>
          </a:xfrm>
          <a:prstGeom prst="roundRect">
            <a:avLst>
              <a:gd name="adj" fmla="val 3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안녕하세요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마음의 숲 심리 상담입니다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무엇을 도와 드릴까요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16200000">
            <a:off x="4989301" y="1927678"/>
            <a:ext cx="69806" cy="3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 flipH="1">
            <a:off x="6139873" y="2253802"/>
            <a:ext cx="1576401" cy="229012"/>
          </a:xfrm>
          <a:prstGeom prst="roundRect">
            <a:avLst>
              <a:gd name="adj" fmla="val 7613"/>
            </a:avLst>
          </a:prstGeom>
          <a:solidFill>
            <a:srgbClr val="FEE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스트레스 관리 프로그램 알려줘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이등변 삼각형 21"/>
          <p:cNvSpPr/>
          <p:nvPr/>
        </p:nvSpPr>
        <p:spPr>
          <a:xfrm rot="5400000" flipH="1">
            <a:off x="7700002" y="2320279"/>
            <a:ext cx="69806" cy="37785"/>
          </a:xfrm>
          <a:prstGeom prst="triangle">
            <a:avLst/>
          </a:prstGeom>
          <a:solidFill>
            <a:srgbClr val="FEE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60354" y="3909366"/>
            <a:ext cx="1281196" cy="36400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000" b="1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-윤고딕140" pitchFamily="50" charset="-127"/>
              </a:rPr>
              <a:t>전문가 상담 유도</a:t>
            </a:r>
            <a:endParaRPr lang="en-US" altLang="ko-KR" sz="1000" b="1" kern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  <a:ea typeface="-윤고딕14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68980" y="3903737"/>
            <a:ext cx="865442" cy="36400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000" b="1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-윤고딕140" pitchFamily="50" charset="-127"/>
              </a:rPr>
              <a:t>긴급 알림</a:t>
            </a:r>
            <a:endParaRPr lang="en-US" altLang="ko-KR" sz="1000" b="1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  <a:ea typeface="-윤고딕14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57500" y="1562545"/>
            <a:ext cx="876412" cy="84432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 latinLnBrk="0">
              <a:lnSpc>
                <a:spcPct val="120000"/>
              </a:lnSpc>
            </a:pPr>
            <a:endParaRPr lang="ko-KR" altLang="en-US" sz="1000" b="1" kern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  <a:ea typeface="-윤고딕140" pitchFamily="50" charset="-127"/>
            </a:endParaRPr>
          </a:p>
        </p:txBody>
      </p:sp>
      <p:cxnSp>
        <p:nvCxnSpPr>
          <p:cNvPr id="28" name="직선 화살표 연결선 27"/>
          <p:cNvCxnSpPr>
            <a:stCxn id="13" idx="2"/>
            <a:endCxn id="15" idx="0"/>
          </p:cNvCxnSpPr>
          <p:nvPr/>
        </p:nvCxnSpPr>
        <p:spPr>
          <a:xfrm flipH="1">
            <a:off x="1752635" y="2410416"/>
            <a:ext cx="471" cy="40610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 bwMode="auto">
          <a:xfrm>
            <a:off x="4673690" y="3023961"/>
            <a:ext cx="3226749" cy="263233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3962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고위험 식별</a:t>
            </a:r>
          </a:p>
        </p:txBody>
      </p:sp>
      <p:sp>
        <p:nvSpPr>
          <p:cNvPr id="30" name="타원 29"/>
          <p:cNvSpPr/>
          <p:nvPr/>
        </p:nvSpPr>
        <p:spPr bwMode="auto">
          <a:xfrm>
            <a:off x="4714726" y="3022874"/>
            <a:ext cx="247214" cy="245410"/>
          </a:xfrm>
          <a:prstGeom prst="ellipse">
            <a:avLst/>
          </a:prstGeom>
          <a:solidFill>
            <a:srgbClr val="92D05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-22860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665242" y="4511011"/>
            <a:ext cx="3226749" cy="263233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3962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불만족 </a:t>
            </a:r>
            <a:r>
              <a:rPr kumimoji="1" lang="ko-KR" altLang="en-US" sz="11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식별</a:t>
            </a:r>
          </a:p>
        </p:txBody>
      </p:sp>
      <p:sp>
        <p:nvSpPr>
          <p:cNvPr id="32" name="타원 31"/>
          <p:cNvSpPr/>
          <p:nvPr/>
        </p:nvSpPr>
        <p:spPr bwMode="auto">
          <a:xfrm>
            <a:off x="4706278" y="4509924"/>
            <a:ext cx="247214" cy="245410"/>
          </a:xfrm>
          <a:prstGeom prst="ellipse">
            <a:avLst/>
          </a:prstGeom>
          <a:solidFill>
            <a:srgbClr val="92D05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-22860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45222" y="2541709"/>
            <a:ext cx="2600561" cy="351781"/>
          </a:xfrm>
          <a:prstGeom prst="roundRect">
            <a:avLst>
              <a:gd name="adj" fmla="val 3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스트레스가 많은 고객님께 스트레스 관리 프로그램을 추천해 드릴께요 </a:t>
            </a:r>
          </a:p>
        </p:txBody>
      </p:sp>
      <p:sp>
        <p:nvSpPr>
          <p:cNvPr id="34" name="이등변 삼각형 33"/>
          <p:cNvSpPr/>
          <p:nvPr/>
        </p:nvSpPr>
        <p:spPr>
          <a:xfrm rot="16200000">
            <a:off x="4991926" y="2618598"/>
            <a:ext cx="69806" cy="3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06361" y="1742564"/>
            <a:ext cx="796738" cy="501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algn="ctr">
              <a:lnSpc>
                <a:spcPct val="200000"/>
              </a:lnSpc>
            </a:pPr>
            <a:r>
              <a:rPr lang="ko-KR" altLang="en-US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죽고 싶어</a:t>
            </a:r>
            <a:endParaRPr lang="en-US" altLang="ko-KR" sz="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우울해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Picture 8" descr="번호 없음 PNG 이미지 | PNGEgg"/>
          <p:cNvPicPr>
            <a:picLocks noChangeAspect="1" noChangeArrowheads="1"/>
          </p:cNvPicPr>
          <p:nvPr/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00" b="93333" l="6222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23" t="6941" r="6239" b="6541"/>
          <a:stretch/>
        </p:blipFill>
        <p:spPr bwMode="auto">
          <a:xfrm>
            <a:off x="3465768" y="1807658"/>
            <a:ext cx="154541" cy="1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stop 3 icon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05" y="2037067"/>
            <a:ext cx="164534" cy="1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3499141" y="2200072"/>
            <a:ext cx="598601" cy="201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algn="ctr"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502735" y="2194457"/>
            <a:ext cx="598601" cy="201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algn="ctr"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13" y="3287194"/>
            <a:ext cx="3220926" cy="1169947"/>
          </a:xfrm>
          <a:prstGeom prst="rect">
            <a:avLst/>
          </a:prstGeom>
          <a:solidFill>
            <a:srgbClr val="3A90B4"/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6" name="모서리가 둥근 직사각형 45"/>
          <p:cNvSpPr/>
          <p:nvPr/>
        </p:nvSpPr>
        <p:spPr>
          <a:xfrm>
            <a:off x="5045222" y="3359036"/>
            <a:ext cx="2600563" cy="372983"/>
          </a:xfrm>
          <a:prstGeom prst="roundRect">
            <a:avLst>
              <a:gd name="adj" fmla="val 3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안녕하세요 마음의 숲 심리 상담입니다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무엇을 도와 드릴까요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47" name="이등변 삼각형 46"/>
          <p:cNvSpPr/>
          <p:nvPr/>
        </p:nvSpPr>
        <p:spPr>
          <a:xfrm rot="16200000">
            <a:off x="4991926" y="3435925"/>
            <a:ext cx="69806" cy="3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 flipH="1">
            <a:off x="6637674" y="3796172"/>
            <a:ext cx="1081226" cy="229012"/>
          </a:xfrm>
          <a:prstGeom prst="roundRect">
            <a:avLst>
              <a:gd name="adj" fmla="val 7613"/>
            </a:avLst>
          </a:prstGeom>
          <a:solidFill>
            <a:srgbClr val="FEE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죽고 싶어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이등변 삼각형 48"/>
          <p:cNvSpPr/>
          <p:nvPr/>
        </p:nvSpPr>
        <p:spPr>
          <a:xfrm rot="5400000" flipH="1">
            <a:off x="7702627" y="3824548"/>
            <a:ext cx="69806" cy="37785"/>
          </a:xfrm>
          <a:prstGeom prst="triangle">
            <a:avLst/>
          </a:prstGeom>
          <a:solidFill>
            <a:srgbClr val="FEE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47847" y="4045978"/>
            <a:ext cx="2597937" cy="351781"/>
          </a:xfrm>
          <a:prstGeom prst="roundRect">
            <a:avLst>
              <a:gd name="adj" fmla="val 3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죽고 싶다는 생각을 한지 얼마나 되셨나요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혹시 구체적인 계획을 </a:t>
            </a:r>
            <a:r>
              <a:rPr lang="ko-KR" altLang="en-US" sz="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세우셨나요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시도를 한 적이 있으신가요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1" name="이등변 삼각형 50"/>
          <p:cNvSpPr/>
          <p:nvPr/>
        </p:nvSpPr>
        <p:spPr>
          <a:xfrm rot="16200000">
            <a:off x="4994551" y="4122867"/>
            <a:ext cx="69806" cy="3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13" y="4774343"/>
            <a:ext cx="3220926" cy="1349159"/>
          </a:xfrm>
          <a:prstGeom prst="rect">
            <a:avLst/>
          </a:prstGeom>
          <a:solidFill>
            <a:srgbClr val="3A90B4"/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56" name="모서리가 둥근 직사각형 55"/>
          <p:cNvSpPr/>
          <p:nvPr/>
        </p:nvSpPr>
        <p:spPr>
          <a:xfrm>
            <a:off x="5045223" y="4839969"/>
            <a:ext cx="2600560" cy="351781"/>
          </a:xfrm>
          <a:prstGeom prst="roundRect">
            <a:avLst>
              <a:gd name="adj" fmla="val 3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우울한 이유에 대해 조금 더 자세히 설명해주실 수 있나요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7" name="이등변 삼각형 56"/>
          <p:cNvSpPr/>
          <p:nvPr/>
        </p:nvSpPr>
        <p:spPr>
          <a:xfrm rot="16200000">
            <a:off x="4991926" y="4916858"/>
            <a:ext cx="69806" cy="3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 flipH="1">
            <a:off x="6232403" y="5292564"/>
            <a:ext cx="1486497" cy="229012"/>
          </a:xfrm>
          <a:prstGeom prst="roundRect">
            <a:avLst>
              <a:gd name="adj" fmla="val 7613"/>
            </a:avLst>
          </a:prstGeom>
          <a:solidFill>
            <a:srgbClr val="FEE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이상 말하기 힘들겠네요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이등변 삼각형 58"/>
          <p:cNvSpPr/>
          <p:nvPr/>
        </p:nvSpPr>
        <p:spPr>
          <a:xfrm rot="5400000" flipH="1">
            <a:off x="7702627" y="5289490"/>
            <a:ext cx="69806" cy="37785"/>
          </a:xfrm>
          <a:prstGeom prst="triangle">
            <a:avLst/>
          </a:prstGeom>
          <a:solidFill>
            <a:srgbClr val="FEE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047847" y="5630570"/>
            <a:ext cx="2597935" cy="372934"/>
          </a:xfrm>
          <a:prstGeom prst="roundRect">
            <a:avLst>
              <a:gd name="adj" fmla="val 3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지금 바로 이야기하기 힘드시면 좀 더 깊이 있는 상담을 도와드리기 위해 전문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상담사와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예약을 잡아 드릴께요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이등변 삼각형 60"/>
          <p:cNvSpPr/>
          <p:nvPr/>
        </p:nvSpPr>
        <p:spPr>
          <a:xfrm rot="16200000">
            <a:off x="4994551" y="5866421"/>
            <a:ext cx="69806" cy="377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2351843" y="1568058"/>
            <a:ext cx="882338" cy="210565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고위험 식별</a:t>
            </a:r>
            <a:endParaRPr lang="ko-KR" altLang="en-US" sz="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3371458" y="1562724"/>
            <a:ext cx="862964" cy="210565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3962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불만족 </a:t>
            </a:r>
            <a:r>
              <a:rPr kumimoji="1"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</a:t>
            </a:r>
          </a:p>
        </p:txBody>
      </p:sp>
      <p:sp>
        <p:nvSpPr>
          <p:cNvPr id="67" name="직사각형 66"/>
          <p:cNvSpPr/>
          <p:nvPr/>
        </p:nvSpPr>
        <p:spPr bwMode="auto">
          <a:xfrm>
            <a:off x="1314807" y="1567812"/>
            <a:ext cx="878462" cy="210565"/>
          </a:xfrm>
          <a:prstGeom prst="rect">
            <a:avLst/>
          </a:prstGeom>
          <a:solidFill>
            <a:srgbClr val="84888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 상담</a:t>
            </a:r>
            <a:endParaRPr lang="ko-KR" altLang="en-US" sz="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355267" y="1798214"/>
            <a:ext cx="848121" cy="43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algn="ctr">
              <a:lnSpc>
                <a:spcPct val="150000"/>
              </a:lnSpc>
            </a:pPr>
            <a:r>
              <a:rPr lang="ko-KR" altLang="en-US" sz="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상담</a:t>
            </a:r>
            <a:endParaRPr lang="en-US" altLang="ko-KR" sz="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9" name="Picture 14" descr="Rest, Seat, Sleep Icon With PNG And Vect #371667 - PNG Images - PNGio"/>
          <p:cNvPicPr>
            <a:picLocks noChangeAspect="1" noChangeArrowheads="1"/>
          </p:cNvPicPr>
          <p:nvPr/>
        </p:nvPicPr>
        <p:blipFill rotWithShape="1"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11569" r="14619" b="13128"/>
          <a:stretch/>
        </p:blipFill>
        <p:spPr bwMode="auto">
          <a:xfrm>
            <a:off x="1405105" y="1818527"/>
            <a:ext cx="155249" cy="16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1446071" y="1957214"/>
            <a:ext cx="598601" cy="201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algn="ctr"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2" name="직선 화살표 연결선 71"/>
          <p:cNvCxnSpPr>
            <a:stCxn id="27" idx="2"/>
            <a:endCxn id="153" idx="0"/>
          </p:cNvCxnSpPr>
          <p:nvPr/>
        </p:nvCxnSpPr>
        <p:spPr>
          <a:xfrm>
            <a:off x="2795706" y="2406866"/>
            <a:ext cx="509017" cy="40504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23" idx="2"/>
            <a:endCxn id="86" idx="0"/>
          </p:cNvCxnSpPr>
          <p:nvPr/>
        </p:nvCxnSpPr>
        <p:spPr>
          <a:xfrm>
            <a:off x="2200952" y="4273372"/>
            <a:ext cx="5423" cy="1451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 bwMode="auto">
          <a:xfrm>
            <a:off x="3253703" y="1526540"/>
            <a:ext cx="247214" cy="245410"/>
          </a:xfrm>
          <a:prstGeom prst="ellipse">
            <a:avLst/>
          </a:prstGeom>
          <a:solidFill>
            <a:srgbClr val="92D05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-22860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타원 74"/>
          <p:cNvSpPr/>
          <p:nvPr/>
        </p:nvSpPr>
        <p:spPr bwMode="auto">
          <a:xfrm>
            <a:off x="2244719" y="1526540"/>
            <a:ext cx="247214" cy="245410"/>
          </a:xfrm>
          <a:prstGeom prst="ellipse">
            <a:avLst/>
          </a:prstGeom>
          <a:solidFill>
            <a:srgbClr val="92D05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-22860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타원 75"/>
          <p:cNvSpPr/>
          <p:nvPr/>
        </p:nvSpPr>
        <p:spPr bwMode="auto">
          <a:xfrm>
            <a:off x="1144253" y="1526540"/>
            <a:ext cx="247214" cy="245410"/>
          </a:xfrm>
          <a:prstGeom prst="ellipse">
            <a:avLst/>
          </a:prstGeom>
          <a:solidFill>
            <a:srgbClr val="92D05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-22860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0"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412548" y="1742564"/>
            <a:ext cx="796738" cy="49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algn="ctr">
              <a:lnSpc>
                <a:spcPct val="20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무응답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부정의사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3" name="직선 화살표 연결선 82"/>
          <p:cNvCxnSpPr>
            <a:stCxn id="26" idx="2"/>
            <a:endCxn id="104" idx="0"/>
          </p:cNvCxnSpPr>
          <p:nvPr/>
        </p:nvCxnSpPr>
        <p:spPr>
          <a:xfrm flipH="1">
            <a:off x="3800554" y="4267743"/>
            <a:ext cx="1147" cy="100102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12" idx="2"/>
            <a:endCxn id="153" idx="0"/>
          </p:cNvCxnSpPr>
          <p:nvPr/>
        </p:nvCxnSpPr>
        <p:spPr>
          <a:xfrm flipH="1">
            <a:off x="3304723" y="2410415"/>
            <a:ext cx="498217" cy="4014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33" b="93895" l="3819" r="98264">
                        <a14:foregroundMark x1="84375" y1="12209" x2="84375" y2="12209"/>
                        <a14:foregroundMark x1="83333" y1="27907" x2="83333" y2="27907"/>
                        <a14:foregroundMark x1="40278" y1="79942" x2="40278" y2="79942"/>
                        <a14:backgroundMark x1="27083" y1="15116" x2="26042" y2="15116"/>
                        <a14:backgroundMark x1="86806" y1="43895" x2="86806" y2="43895"/>
                        <a14:backgroundMark x1="86458" y1="43895" x2="86458" y2="43895"/>
                        <a14:backgroundMark x1="87153" y1="50291" x2="87153" y2="50291"/>
                        <a14:backgroundMark x1="87153" y1="50872" x2="87153" y2="50872"/>
                        <a14:backgroundMark x1="87153" y1="54942" x2="87153" y2="55523"/>
                        <a14:backgroundMark x1="88542" y1="62791" x2="88194" y2="64244"/>
                        <a14:backgroundMark x1="88194" y1="65407" x2="88194" y2="65407"/>
                        <a14:backgroundMark x1="90625" y1="79070" x2="90625" y2="79070"/>
                        <a14:backgroundMark x1="90625" y1="79360" x2="90625" y2="79360"/>
                        <a14:backgroundMark x1="90625" y1="79360" x2="90625" y2="79360"/>
                        <a14:backgroundMark x1="85069" y1="74419" x2="83681" y2="71802"/>
                        <a14:backgroundMark x1="83333" y1="65698" x2="82292" y2="65116"/>
                        <a14:backgroundMark x1="83333" y1="63372" x2="83333" y2="63372"/>
                        <a14:backgroundMark x1="83333" y1="63081" x2="83333" y2="61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6466" y="1820141"/>
            <a:ext cx="164121" cy="19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82" b="89859" l="1626" r="89973">
                        <a14:foregroundMark x1="29268" y1="47887" x2="29268" y2="47887"/>
                        <a14:foregroundMark x1="75881" y1="49296" x2="75881" y2="49296"/>
                        <a14:foregroundMark x1="51762" y1="70141" x2="51762" y2="70141"/>
                        <a14:foregroundMark x1="81301" y1="75493" x2="81301" y2="754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1629" y="2057597"/>
            <a:ext cx="193794" cy="186441"/>
          </a:xfrm>
          <a:prstGeom prst="rect">
            <a:avLst/>
          </a:prstGeom>
        </p:spPr>
      </p:pic>
      <p:pic>
        <p:nvPicPr>
          <p:cNvPr id="94" name="Picture 6" descr="Get Help with Support Bot – Upwork Help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93" y="1850789"/>
            <a:ext cx="298079" cy="2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 descr="Get Help with Support Bot – Upwork Help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668" y="2460104"/>
            <a:ext cx="298079" cy="2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Get Help with Support Bot – Upwork Help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668" y="3372644"/>
            <a:ext cx="298079" cy="2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Get Help with Support Bot – Upwork Help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743" y="3981959"/>
            <a:ext cx="298079" cy="2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Get Help with Support Bot – Upwork Help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86" y="4860246"/>
            <a:ext cx="298079" cy="2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Get Help with Support Bot – Upwork Help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61" y="5696957"/>
            <a:ext cx="298079" cy="2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내용 개체 틀 5"/>
          <p:cNvSpPr>
            <a:spLocks noGrp="1"/>
          </p:cNvSpPr>
          <p:nvPr>
            <p:ph idx="1"/>
          </p:nvPr>
        </p:nvSpPr>
        <p:spPr>
          <a:xfrm>
            <a:off x="283485" y="520009"/>
            <a:ext cx="8589853" cy="683951"/>
          </a:xfrm>
        </p:spPr>
        <p:txBody>
          <a:bodyPr>
            <a:normAutofit/>
          </a:bodyPr>
          <a:lstStyle/>
          <a:p>
            <a:r>
              <a:rPr lang="ko-KR" altLang="en-US" sz="1200" dirty="0" smtClean="0"/>
              <a:t>고위험 질문 유형에 대한 의도 식별 후 구체화 시나리오 연계 </a:t>
            </a:r>
            <a:endParaRPr lang="en-US" altLang="ko-KR" sz="1200" dirty="0" smtClean="0"/>
          </a:p>
          <a:p>
            <a:r>
              <a:rPr lang="ko-KR" altLang="en-US" sz="1200" dirty="0" smtClean="0"/>
              <a:t>예외 의도에 대한 식별 및 답변 </a:t>
            </a:r>
            <a:endParaRPr lang="ko-KR" altLang="en-US" sz="1200" dirty="0"/>
          </a:p>
        </p:txBody>
      </p:sp>
      <p:sp>
        <p:nvSpPr>
          <p:cNvPr id="79" name="직사각형 78"/>
          <p:cNvSpPr/>
          <p:nvPr/>
        </p:nvSpPr>
        <p:spPr bwMode="auto">
          <a:xfrm>
            <a:off x="787078" y="2608350"/>
            <a:ext cx="355551" cy="2354463"/>
          </a:xfrm>
          <a:prstGeom prst="rect">
            <a:avLst/>
          </a:prstGeom>
          <a:solidFill>
            <a:srgbClr val="1F497D"/>
          </a:solidFill>
          <a:ln w="63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3962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err="1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</a:t>
            </a:r>
            <a:endParaRPr kumimoji="1" lang="ko-KR" altLang="en-US" sz="11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571199" y="4418537"/>
            <a:ext cx="1270352" cy="37831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000" b="1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-윤고딕140" pitchFamily="50" charset="-127"/>
              </a:rPr>
              <a:t>전문가 매칭</a:t>
            </a:r>
            <a:r>
              <a:rPr lang="en-US" altLang="ko-KR" sz="1000" b="1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-윤고딕140" pitchFamily="50" charset="-127"/>
              </a:rPr>
              <a:t>/</a:t>
            </a:r>
            <a:r>
              <a:rPr lang="ko-KR" altLang="en-US" sz="1000" b="1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-윤고딕140" pitchFamily="50" charset="-127"/>
              </a:rPr>
              <a:t>예약</a:t>
            </a:r>
            <a:endParaRPr lang="en-US" altLang="ko-KR" sz="1000" b="1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  <a:ea typeface="-윤고딕140" pitchFamily="50" charset="-127"/>
            </a:endParaRPr>
          </a:p>
        </p:txBody>
      </p:sp>
      <p:cxnSp>
        <p:nvCxnSpPr>
          <p:cNvPr id="102" name="직선 화살표 연결선 101"/>
          <p:cNvCxnSpPr>
            <a:stCxn id="86" idx="2"/>
            <a:endCxn id="105" idx="0"/>
          </p:cNvCxnSpPr>
          <p:nvPr/>
        </p:nvCxnSpPr>
        <p:spPr>
          <a:xfrm flipH="1">
            <a:off x="2205015" y="4796853"/>
            <a:ext cx="1360" cy="46437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172">
            <a:extLst>
              <a:ext uri="{FF2B5EF4-FFF2-40B4-BE49-F238E27FC236}">
                <a16:creationId xmlns:a16="http://schemas.microsoft.com/office/drawing/2014/main" id="{877E306B-4B54-4191-BD45-9CD8F9DCA423}"/>
              </a:ext>
            </a:extLst>
          </p:cNvPr>
          <p:cNvSpPr/>
          <p:nvPr/>
        </p:nvSpPr>
        <p:spPr>
          <a:xfrm>
            <a:off x="3368980" y="5268764"/>
            <a:ext cx="863148" cy="540503"/>
          </a:xfrm>
          <a:prstGeom prst="roundRect">
            <a:avLst>
              <a:gd name="adj" fmla="val 50000"/>
            </a:avLst>
          </a:prstGeom>
          <a:solidFill>
            <a:srgbClr val="1F497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상담</a:t>
            </a:r>
            <a:endParaRPr lang="en-US" altLang="ko-KR" sz="10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컨설턴트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05" name="사각형: 둥근 모서리 172">
            <a:extLst>
              <a:ext uri="{FF2B5EF4-FFF2-40B4-BE49-F238E27FC236}">
                <a16:creationId xmlns:a16="http://schemas.microsoft.com/office/drawing/2014/main" id="{877E306B-4B54-4191-BD45-9CD8F9DCA423}"/>
              </a:ext>
            </a:extLst>
          </p:cNvPr>
          <p:cNvSpPr/>
          <p:nvPr/>
        </p:nvSpPr>
        <p:spPr>
          <a:xfrm>
            <a:off x="1568480" y="5261225"/>
            <a:ext cx="1273070" cy="540503"/>
          </a:xfrm>
          <a:prstGeom prst="roundRect">
            <a:avLst>
              <a:gd name="adj" fmla="val 42645"/>
            </a:avLst>
          </a:prstGeom>
          <a:solidFill>
            <a:srgbClr val="1F497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상담 전문가</a:t>
            </a:r>
            <a:endParaRPr lang="en-US" altLang="ko-KR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채팅</a:t>
            </a:r>
            <a:r>
              <a:rPr lang="en-US" altLang="ko-KR" sz="10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음성</a:t>
            </a:r>
            <a:r>
              <a:rPr lang="en-US" altLang="ko-KR" sz="10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화상</a:t>
            </a:r>
            <a:r>
              <a:rPr lang="en-US" altLang="ko-KR" sz="10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133050" y="5090080"/>
            <a:ext cx="3316027" cy="864147"/>
          </a:xfrm>
          <a:prstGeom prst="rect">
            <a:avLst/>
          </a:prstGeom>
          <a:noFill/>
          <a:ln w="9525">
            <a:solidFill>
              <a:srgbClr val="1F497D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781355" y="5089980"/>
            <a:ext cx="355551" cy="864275"/>
          </a:xfrm>
          <a:prstGeom prst="rect">
            <a:avLst/>
          </a:prstGeom>
          <a:solidFill>
            <a:srgbClr val="1F497D"/>
          </a:solidFill>
          <a:ln w="63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3962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err="1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상담사</a:t>
            </a:r>
            <a:endParaRPr kumimoji="1" lang="ko-KR" altLang="en-US" sz="11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2370764" y="2811914"/>
            <a:ext cx="1867918" cy="32215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000" b="1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-윤고딕140" pitchFamily="50" charset="-127"/>
              </a:rPr>
              <a:t>위기 표현 탐지</a:t>
            </a:r>
            <a:endParaRPr lang="en-US" altLang="ko-KR" sz="1000" b="1" kern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  <a:ea typeface="-윤고딕140" pitchFamily="50" charset="-127"/>
            </a:endParaRPr>
          </a:p>
        </p:txBody>
      </p:sp>
      <p:cxnSp>
        <p:nvCxnSpPr>
          <p:cNvPr id="156" name="직선 화살표 연결선 155"/>
          <p:cNvCxnSpPr>
            <a:stCxn id="153" idx="2"/>
            <a:endCxn id="197" idx="0"/>
          </p:cNvCxnSpPr>
          <p:nvPr/>
        </p:nvCxnSpPr>
        <p:spPr>
          <a:xfrm flipH="1">
            <a:off x="3302285" y="3134070"/>
            <a:ext cx="2438" cy="1616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/>
          <p:cNvSpPr/>
          <p:nvPr/>
        </p:nvSpPr>
        <p:spPr>
          <a:xfrm>
            <a:off x="2368326" y="3295743"/>
            <a:ext cx="1867918" cy="32215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000" b="1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-윤고딕140" pitchFamily="50" charset="-127"/>
              </a:rPr>
              <a:t>위기 유형</a:t>
            </a:r>
            <a:r>
              <a:rPr lang="en-US" altLang="ko-KR" sz="1000" b="1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-윤고딕140" pitchFamily="50" charset="-127"/>
              </a:rPr>
              <a:t>/</a:t>
            </a:r>
            <a:r>
              <a:rPr lang="ko-KR" altLang="en-US" sz="1000" b="1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-윤고딕140" pitchFamily="50" charset="-127"/>
              </a:rPr>
              <a:t>수준 분류</a:t>
            </a:r>
            <a:endParaRPr lang="en-US" altLang="ko-KR" sz="1000" b="1" kern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  <a:ea typeface="-윤고딕140" pitchFamily="50" charset="-127"/>
            </a:endParaRPr>
          </a:p>
        </p:txBody>
      </p:sp>
      <p:cxnSp>
        <p:nvCxnSpPr>
          <p:cNvPr id="234" name="꺾인 연결선 233"/>
          <p:cNvCxnSpPr>
            <a:stCxn id="197" idx="1"/>
            <a:endCxn id="15" idx="2"/>
          </p:cNvCxnSpPr>
          <p:nvPr/>
        </p:nvCxnSpPr>
        <p:spPr>
          <a:xfrm rot="10800000">
            <a:off x="1752636" y="3133783"/>
            <a:ext cx="615691" cy="32303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234"/>
          <p:cNvCxnSpPr>
            <a:stCxn id="197" idx="2"/>
            <a:endCxn id="23" idx="0"/>
          </p:cNvCxnSpPr>
          <p:nvPr/>
        </p:nvCxnSpPr>
        <p:spPr>
          <a:xfrm rot="5400000">
            <a:off x="2605886" y="3212966"/>
            <a:ext cx="291467" cy="110133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꺾인 연결선 240"/>
          <p:cNvCxnSpPr>
            <a:stCxn id="197" idx="2"/>
            <a:endCxn id="26" idx="0"/>
          </p:cNvCxnSpPr>
          <p:nvPr/>
        </p:nvCxnSpPr>
        <p:spPr>
          <a:xfrm rot="16200000" flipH="1">
            <a:off x="3409074" y="3511110"/>
            <a:ext cx="285838" cy="49941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74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모서리가 둥근 직사각형 95"/>
          <p:cNvSpPr/>
          <p:nvPr/>
        </p:nvSpPr>
        <p:spPr>
          <a:xfrm>
            <a:off x="2535129" y="1190324"/>
            <a:ext cx="3843547" cy="507175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2677551" y="3429000"/>
            <a:ext cx="1949733" cy="26122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전문가 상담</a:t>
            </a:r>
            <a:endParaRPr lang="ko-KR" altLang="en-US" sz="11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6492521" y="1190324"/>
            <a:ext cx="2274916" cy="507175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426939" y="1182395"/>
            <a:ext cx="2002429" cy="507175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전문가 </a:t>
            </a:r>
            <a:r>
              <a:rPr lang="ko-KR" altLang="en-US" dirty="0" smtClean="0"/>
              <a:t>상담 서비스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전문가 상담 프로세스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17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61481" y="1478063"/>
            <a:ext cx="1135626" cy="7740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직장인</a:t>
            </a:r>
            <a:endParaRPr lang="en-US" altLang="ko-KR" sz="1000" b="1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912018" y="5122411"/>
            <a:ext cx="1135626" cy="10053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전문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err="1" smtClean="0"/>
              <a:t>상담사</a:t>
            </a:r>
            <a:endParaRPr lang="en-US" altLang="ko-KR" sz="1000" b="1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19060" y="3599834"/>
            <a:ext cx="1135626" cy="10053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초보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err="1" smtClean="0"/>
              <a:t>상담사</a:t>
            </a:r>
            <a:endParaRPr lang="en-US" altLang="ko-KR" sz="1000" b="1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15752" y="5400096"/>
            <a:ext cx="1497792" cy="447966"/>
          </a:xfrm>
          <a:prstGeom prst="roundRect">
            <a:avLst/>
          </a:prstGeom>
          <a:solidFill>
            <a:schemeClr val="accent3"/>
          </a:solidFill>
          <a:ln>
            <a:solidFill>
              <a:srgbClr val="C00000"/>
            </a:solidFill>
            <a:prstDash val="soli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음성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화상 상담 채널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연계</a:t>
            </a:r>
            <a:r>
              <a:rPr lang="en-US" altLang="ko-KR" sz="1000" b="1" dirty="0" smtClean="0"/>
              <a:t>)</a:t>
            </a:r>
          </a:p>
        </p:txBody>
      </p:sp>
      <p:cxnSp>
        <p:nvCxnSpPr>
          <p:cNvPr id="18" name="직선 화살표 연결선 17"/>
          <p:cNvCxnSpPr>
            <a:stCxn id="5" idx="3"/>
            <a:endCxn id="12" idx="1"/>
          </p:cNvCxnSpPr>
          <p:nvPr/>
        </p:nvCxnSpPr>
        <p:spPr>
          <a:xfrm>
            <a:off x="1997107" y="1865072"/>
            <a:ext cx="918645" cy="37590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3"/>
            <a:endCxn id="6" idx="1"/>
          </p:cNvCxnSpPr>
          <p:nvPr/>
        </p:nvCxnSpPr>
        <p:spPr>
          <a:xfrm>
            <a:off x="4413544" y="5624079"/>
            <a:ext cx="498474" cy="10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2922795" y="3883472"/>
            <a:ext cx="1497792" cy="447967"/>
          </a:xfrm>
          <a:prstGeom prst="roundRect">
            <a:avLst/>
          </a:prstGeom>
          <a:solidFill>
            <a:schemeClr val="accent3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채팅 상담 채널</a:t>
            </a:r>
            <a:endParaRPr lang="en-US" altLang="ko-KR" sz="1000" b="1" dirty="0" smtClean="0"/>
          </a:p>
        </p:txBody>
      </p:sp>
      <p:cxnSp>
        <p:nvCxnSpPr>
          <p:cNvPr id="37" name="직선 화살표 연결선 36"/>
          <p:cNvCxnSpPr>
            <a:stCxn id="27" idx="3"/>
            <a:endCxn id="7" idx="1"/>
          </p:cNvCxnSpPr>
          <p:nvPr/>
        </p:nvCxnSpPr>
        <p:spPr>
          <a:xfrm flipV="1">
            <a:off x="4420587" y="4102509"/>
            <a:ext cx="498473" cy="49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5" idx="3"/>
            <a:endCxn id="27" idx="1"/>
          </p:cNvCxnSpPr>
          <p:nvPr/>
        </p:nvCxnSpPr>
        <p:spPr>
          <a:xfrm>
            <a:off x="1997107" y="1865072"/>
            <a:ext cx="925688" cy="22423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5" idx="3"/>
            <a:endCxn id="77" idx="1"/>
          </p:cNvCxnSpPr>
          <p:nvPr/>
        </p:nvCxnSpPr>
        <p:spPr>
          <a:xfrm flipV="1">
            <a:off x="1997107" y="1856907"/>
            <a:ext cx="906415" cy="816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6869854" y="5353511"/>
            <a:ext cx="1497792" cy="541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상담 평가</a:t>
            </a:r>
            <a:endParaRPr lang="en-US" altLang="ko-KR" sz="1000" b="1" dirty="0" smtClean="0"/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870363" y="2398420"/>
            <a:ext cx="1135626" cy="7740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노인</a:t>
            </a:r>
            <a:endParaRPr lang="en-US" altLang="ko-KR" sz="1000" b="1" dirty="0" smtClean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881741" y="3324730"/>
            <a:ext cx="1135626" cy="7740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청소년</a:t>
            </a:r>
            <a:endParaRPr lang="en-US" altLang="ko-KR" sz="1000" b="1" dirty="0" smtClean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72030" y="2567601"/>
            <a:ext cx="1497792" cy="541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주제별 </a:t>
            </a:r>
            <a:r>
              <a:rPr lang="ko-KR" altLang="en-US" sz="1000" b="1" dirty="0" err="1" smtClean="0"/>
              <a:t>상담사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자동 매칭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추천</a:t>
            </a:r>
            <a:endParaRPr lang="en-US" altLang="ko-KR" sz="1000" b="1" dirty="0"/>
          </a:p>
        </p:txBody>
      </p:sp>
      <p:cxnSp>
        <p:nvCxnSpPr>
          <p:cNvPr id="11" name="직선 화살표 연결선 10"/>
          <p:cNvCxnSpPr>
            <a:stCxn id="41" idx="2"/>
            <a:endCxn id="34" idx="0"/>
          </p:cNvCxnSpPr>
          <p:nvPr/>
        </p:nvCxnSpPr>
        <p:spPr>
          <a:xfrm>
            <a:off x="7620926" y="2136841"/>
            <a:ext cx="0" cy="430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6872030" y="1595705"/>
            <a:ext cx="1497792" cy="541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상담 주제 분석</a:t>
            </a:r>
            <a:endParaRPr lang="en-US" altLang="ko-KR" sz="1000" b="1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420052" y="822947"/>
            <a:ext cx="2002429" cy="361275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</a:t>
            </a:r>
            <a:endParaRPr lang="ko-KR" altLang="en-US" sz="11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4879700" y="1362397"/>
            <a:ext cx="1135626" cy="10053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챗봇</a:t>
            </a:r>
            <a:endParaRPr lang="en-US" altLang="ko-KR" sz="1000" b="1" dirty="0" smtClean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903522" y="1632923"/>
            <a:ext cx="1497792" cy="4479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24</a:t>
            </a:r>
            <a:r>
              <a:rPr lang="ko-KR" altLang="en-US" sz="1000" b="1" dirty="0" smtClean="0"/>
              <a:t>시간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실시간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자동 상담</a:t>
            </a:r>
            <a:endParaRPr lang="en-US" altLang="ko-KR" sz="1000" b="1" dirty="0" smtClean="0"/>
          </a:p>
        </p:txBody>
      </p:sp>
      <p:cxnSp>
        <p:nvCxnSpPr>
          <p:cNvPr id="81" name="직선 화살표 연결선 80"/>
          <p:cNvCxnSpPr>
            <a:stCxn id="77" idx="3"/>
            <a:endCxn id="76" idx="1"/>
          </p:cNvCxnSpPr>
          <p:nvPr/>
        </p:nvCxnSpPr>
        <p:spPr>
          <a:xfrm>
            <a:off x="4401314" y="1856907"/>
            <a:ext cx="478386" cy="816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3"/>
            <a:endCxn id="41" idx="1"/>
          </p:cNvCxnSpPr>
          <p:nvPr/>
        </p:nvCxnSpPr>
        <p:spPr>
          <a:xfrm>
            <a:off x="6015326" y="1865072"/>
            <a:ext cx="856704" cy="1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93"/>
          <p:cNvSpPr/>
          <p:nvPr/>
        </p:nvSpPr>
        <p:spPr>
          <a:xfrm>
            <a:off x="2544098" y="829049"/>
            <a:ext cx="3834236" cy="361275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심리상담 서비스</a:t>
            </a:r>
            <a:endParaRPr lang="ko-KR" altLang="en-US" sz="11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499408" y="835023"/>
            <a:ext cx="2261788" cy="361275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 분석 서비스</a:t>
            </a:r>
            <a:endParaRPr lang="ko-KR" altLang="en-US" sz="11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869854" y="4567437"/>
            <a:ext cx="1497792" cy="54113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상담 분석</a:t>
            </a:r>
            <a:endParaRPr lang="en-US" altLang="ko-KR" sz="1000" b="1" dirty="0"/>
          </a:p>
        </p:txBody>
      </p:sp>
      <p:cxnSp>
        <p:nvCxnSpPr>
          <p:cNvPr id="112" name="직선 화살표 연결선 111"/>
          <p:cNvCxnSpPr>
            <a:stCxn id="105" idx="2"/>
            <a:endCxn id="58" idx="0"/>
          </p:cNvCxnSpPr>
          <p:nvPr/>
        </p:nvCxnSpPr>
        <p:spPr>
          <a:xfrm>
            <a:off x="7618750" y="5108573"/>
            <a:ext cx="0" cy="24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77" idx="2"/>
            <a:endCxn id="38" idx="0"/>
          </p:cNvCxnSpPr>
          <p:nvPr/>
        </p:nvCxnSpPr>
        <p:spPr>
          <a:xfrm>
            <a:off x="3652418" y="2080890"/>
            <a:ext cx="6115" cy="5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38" idx="2"/>
            <a:endCxn id="88" idx="0"/>
          </p:cNvCxnSpPr>
          <p:nvPr/>
        </p:nvCxnSpPr>
        <p:spPr>
          <a:xfrm flipH="1">
            <a:off x="3652418" y="3061811"/>
            <a:ext cx="6115" cy="367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2909637" y="2612172"/>
            <a:ext cx="1497792" cy="44963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prstDash val="sysDash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상담 예약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결제</a:t>
            </a:r>
            <a:endParaRPr lang="en-US" altLang="ko-KR" sz="1000" b="1" dirty="0" smtClean="0"/>
          </a:p>
        </p:txBody>
      </p:sp>
      <p:cxnSp>
        <p:nvCxnSpPr>
          <p:cNvPr id="50" name="직선 화살표 연결선 49"/>
          <p:cNvCxnSpPr>
            <a:stCxn id="27" idx="3"/>
            <a:endCxn id="6" idx="1"/>
          </p:cNvCxnSpPr>
          <p:nvPr/>
        </p:nvCxnSpPr>
        <p:spPr>
          <a:xfrm>
            <a:off x="4420587" y="4107456"/>
            <a:ext cx="491431" cy="15176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12" idx="3"/>
            <a:endCxn id="7" idx="1"/>
          </p:cNvCxnSpPr>
          <p:nvPr/>
        </p:nvCxnSpPr>
        <p:spPr>
          <a:xfrm flipV="1">
            <a:off x="4413544" y="4102509"/>
            <a:ext cx="505516" cy="1521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34" idx="1"/>
            <a:endCxn id="38" idx="3"/>
          </p:cNvCxnSpPr>
          <p:nvPr/>
        </p:nvCxnSpPr>
        <p:spPr>
          <a:xfrm flipH="1" flipV="1">
            <a:off x="4407429" y="2836992"/>
            <a:ext cx="2464601" cy="1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8" idx="1"/>
            <a:endCxn id="6" idx="3"/>
          </p:cNvCxnSpPr>
          <p:nvPr/>
        </p:nvCxnSpPr>
        <p:spPr>
          <a:xfrm flipH="1">
            <a:off x="6047644" y="5624079"/>
            <a:ext cx="822210" cy="100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2915752" y="4640284"/>
            <a:ext cx="1497792" cy="44963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prstDash val="sysDash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상담 </a:t>
            </a:r>
            <a:r>
              <a:rPr lang="ko-KR" altLang="en-US" sz="1000" b="1" dirty="0" err="1" smtClean="0"/>
              <a:t>녹취</a:t>
            </a:r>
            <a:endParaRPr lang="en-US" altLang="ko-KR" sz="1000" b="1" dirty="0" smtClean="0"/>
          </a:p>
        </p:txBody>
      </p:sp>
      <p:cxnSp>
        <p:nvCxnSpPr>
          <p:cNvPr id="117" name="직선 화살표 연결선 116"/>
          <p:cNvCxnSpPr>
            <a:stCxn id="12" idx="0"/>
            <a:endCxn id="87" idx="2"/>
          </p:cNvCxnSpPr>
          <p:nvPr/>
        </p:nvCxnSpPr>
        <p:spPr>
          <a:xfrm flipV="1">
            <a:off x="3664648" y="5089923"/>
            <a:ext cx="0" cy="31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27" idx="2"/>
            <a:endCxn id="87" idx="0"/>
          </p:cNvCxnSpPr>
          <p:nvPr/>
        </p:nvCxnSpPr>
        <p:spPr>
          <a:xfrm flipH="1">
            <a:off x="3664648" y="4331439"/>
            <a:ext cx="7043" cy="308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87" idx="3"/>
            <a:endCxn id="105" idx="1"/>
          </p:cNvCxnSpPr>
          <p:nvPr/>
        </p:nvCxnSpPr>
        <p:spPr>
          <a:xfrm flipV="1">
            <a:off x="4413544" y="4838005"/>
            <a:ext cx="2456310" cy="2709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7" idx="3"/>
            <a:endCxn id="105" idx="0"/>
          </p:cNvCxnSpPr>
          <p:nvPr/>
        </p:nvCxnSpPr>
        <p:spPr>
          <a:xfrm>
            <a:off x="6054686" y="4102509"/>
            <a:ext cx="1564064" cy="464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6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전문가 상담 서비스 </a:t>
            </a:r>
            <a:r>
              <a:rPr lang="en-US" altLang="ko-KR" dirty="0"/>
              <a:t>&gt; </a:t>
            </a:r>
            <a:r>
              <a:rPr lang="ko-KR" altLang="en-US" dirty="0" smtClean="0"/>
              <a:t>유형별 </a:t>
            </a:r>
            <a:r>
              <a:rPr lang="ko-KR" altLang="en-US" dirty="0" smtClean="0"/>
              <a:t>전문가 매칭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3485" y="520009"/>
            <a:ext cx="8589853" cy="94164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서비스로그를 이용하여 자주 사용되는 </a:t>
            </a:r>
            <a:r>
              <a:rPr lang="ko-KR" altLang="en-US" dirty="0" smtClean="0">
                <a:solidFill>
                  <a:srgbClr val="C00000"/>
                </a:solidFill>
              </a:rPr>
              <a:t>시나리오에 대한 통계 제공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/>
              <a:t>실제 서비스에서 나타나는 </a:t>
            </a:r>
            <a:r>
              <a:rPr lang="ko-KR" altLang="en-US" dirty="0" smtClean="0">
                <a:solidFill>
                  <a:srgbClr val="C00000"/>
                </a:solidFill>
              </a:rPr>
              <a:t>대화 흐름을 분석</a:t>
            </a:r>
            <a:r>
              <a:rPr lang="ko-KR" altLang="en-US" dirty="0" smtClean="0"/>
              <a:t>하여 문제점 파악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43489" y="1401240"/>
            <a:ext cx="7596949" cy="353163"/>
          </a:xfrm>
          <a:prstGeom prst="rect">
            <a:avLst/>
          </a:prstGeom>
          <a:solidFill>
            <a:srgbClr val="3A90B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고객 상담 정보 분석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43489" y="1754403"/>
            <a:ext cx="7596949" cy="1862467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43490" y="4412131"/>
            <a:ext cx="7596948" cy="352800"/>
          </a:xfrm>
          <a:prstGeom prst="rect">
            <a:avLst/>
          </a:prstGeom>
          <a:solidFill>
            <a:srgbClr val="3A9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3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유형별 전문가 매칭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43489" y="4742050"/>
            <a:ext cx="7596949" cy="148687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15" name="그림 114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"/>
          <a:stretch/>
        </p:blipFill>
        <p:spPr>
          <a:xfrm flipV="1">
            <a:off x="3321805" y="3861213"/>
            <a:ext cx="2393063" cy="33324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11861" y="4842060"/>
            <a:ext cx="1736167" cy="1246116"/>
            <a:chOff x="873009" y="4860435"/>
            <a:chExt cx="1736167" cy="1246116"/>
          </a:xfrm>
        </p:grpSpPr>
        <p:sp>
          <p:nvSpPr>
            <p:cNvPr id="100" name="직사각형 99"/>
            <p:cNvSpPr/>
            <p:nvPr/>
          </p:nvSpPr>
          <p:spPr>
            <a:xfrm>
              <a:off x="873010" y="5035345"/>
              <a:ext cx="1736166" cy="10712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5" name="양쪽 모서리가 잘린 사각형 104"/>
            <p:cNvSpPr/>
            <p:nvPr/>
          </p:nvSpPr>
          <p:spPr>
            <a:xfrm>
              <a:off x="873009" y="4860435"/>
              <a:ext cx="1736167" cy="203126"/>
            </a:xfrm>
            <a:prstGeom prst="snip2Same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유형 </a:t>
              </a:r>
              <a:r>
                <a:rPr lang="en-US" altLang="ko-KR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523180" y="5094910"/>
              <a:ext cx="1039132" cy="94205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이름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Richard</a:t>
              </a: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전문 분야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직장 생활</a:t>
              </a:r>
              <a:endParaRPr kumimoji="1" lang="en-US" altLang="ko-KR" sz="900" kern="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경력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20</a:t>
              </a: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</a:t>
              </a:r>
              <a:endParaRPr kumimoji="1" lang="en-US" altLang="ko-KR" sz="900" kern="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대면</a:t>
              </a:r>
              <a:r>
                <a:rPr kumimoji="1" lang="en-US" altLang="ko-KR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1" lang="ko-KR" altLang="en-US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비대면 상담</a:t>
              </a:r>
              <a:r>
                <a:rPr kumimoji="1" lang="ko-KR" altLang="en-US" sz="900" b="0" i="0" u="none" strike="noStrike" kern="0" cap="none" spc="-20" normalizeH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가능</a:t>
              </a:r>
              <a:r>
                <a:rPr kumimoji="1" lang="ko-KR" altLang="en-US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kumimoji="1" lang="ko-KR" altLang="en-US" sz="9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모서리가 둥근 직사각형 121"/>
            <p:cNvSpPr>
              <a:spLocks noChangeAspect="1"/>
            </p:cNvSpPr>
            <p:nvPr/>
          </p:nvSpPr>
          <p:spPr>
            <a:xfrm>
              <a:off x="915288" y="5249746"/>
              <a:ext cx="543984" cy="615951"/>
            </a:xfrm>
            <a:prstGeom prst="roundRect">
              <a:avLst>
                <a:gd name="adj" fmla="val 5032"/>
              </a:avLst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06" b="99087" l="15132" r="8421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  <a:cs typeface="Arial" pitchFamily="34" charset="0"/>
              </a:endParaRPr>
            </a:p>
          </p:txBody>
        </p:sp>
      </p:grpSp>
      <p:sp>
        <p:nvSpPr>
          <p:cNvPr id="137" name="직사각형 136"/>
          <p:cNvSpPr/>
          <p:nvPr/>
        </p:nvSpPr>
        <p:spPr bwMode="auto">
          <a:xfrm>
            <a:off x="543489" y="1772836"/>
            <a:ext cx="7596949" cy="184403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646548" y="1826521"/>
            <a:ext cx="831588" cy="30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ko-KR"/>
            </a:defPPr>
            <a:lvl1pPr algn="ctr" eaLnBrk="0" latinLnBrk="0" hangingPunct="0">
              <a:defRPr sz="100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smtClean="0"/>
              <a:t>지식 </a:t>
            </a:r>
            <a:endParaRPr lang="ko-KR" altLang="en-US" dirty="0"/>
          </a:p>
        </p:txBody>
      </p:sp>
      <p:pic>
        <p:nvPicPr>
          <p:cNvPr id="140" name="Picture 10" descr="https://d30y9cdsu7xlg0.cloudfront.net/png/607340-200.png"/>
          <p:cNvPicPr>
            <a:picLocks noChangeAspect="1" noChangeArrowheads="1"/>
          </p:cNvPicPr>
          <p:nvPr/>
        </p:nvPicPr>
        <p:blipFill>
          <a:blip r:embed="rId5" cstate="print">
            <a:duotone>
              <a:srgbClr val="0BD0D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378" y="2321968"/>
            <a:ext cx="433519" cy="4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" descr="https://d30y9cdsu7xlg0.cloudfront.net/png/546902-200.png"/>
          <p:cNvPicPr>
            <a:picLocks noChangeAspect="1" noChangeArrowheads="1"/>
          </p:cNvPicPr>
          <p:nvPr/>
        </p:nvPicPr>
        <p:blipFill>
          <a:blip r:embed="rId6" cstate="print">
            <a:duotone>
              <a:srgbClr val="0BD0D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56" y="2321968"/>
            <a:ext cx="504161" cy="57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76"/>
          <p:cNvSpPr>
            <a:spLocks noChangeArrowheads="1"/>
          </p:cNvSpPr>
          <p:nvPr/>
        </p:nvSpPr>
        <p:spPr bwMode="auto">
          <a:xfrm>
            <a:off x="543489" y="2970191"/>
            <a:ext cx="657111" cy="27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latinLnBrk="0" hangingPunct="0"/>
            <a:r>
              <a:rPr lang="ko-KR" altLang="en-US" sz="1000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심리 검사 </a:t>
            </a:r>
            <a:endParaRPr lang="en-US" altLang="ko-KR" sz="1000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0" latinLnBrk="0" hangingPunct="0"/>
            <a:r>
              <a:rPr lang="ko-KR" altLang="en-US" sz="1000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</a:p>
        </p:txBody>
      </p:sp>
      <p:sp>
        <p:nvSpPr>
          <p:cNvPr id="143" name="직사각형 176"/>
          <p:cNvSpPr>
            <a:spLocks noChangeArrowheads="1"/>
          </p:cNvSpPr>
          <p:nvPr/>
        </p:nvSpPr>
        <p:spPr bwMode="auto">
          <a:xfrm>
            <a:off x="1574542" y="2937004"/>
            <a:ext cx="657111" cy="27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latinLnBrk="0" hangingPunct="0"/>
            <a:r>
              <a:rPr lang="ko-KR" altLang="en-US" sz="1000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과거 상담</a:t>
            </a:r>
            <a:endParaRPr lang="en-US" altLang="ko-KR" sz="1000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0" latinLnBrk="0" hangingPunct="0"/>
            <a:r>
              <a:rPr lang="ko-KR" altLang="en-US" sz="1000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이력</a:t>
            </a:r>
          </a:p>
        </p:txBody>
      </p:sp>
      <p:sp>
        <p:nvSpPr>
          <p:cNvPr id="144" name="직사각형 176"/>
          <p:cNvSpPr>
            <a:spLocks noChangeArrowheads="1"/>
          </p:cNvSpPr>
          <p:nvPr/>
        </p:nvSpPr>
        <p:spPr bwMode="auto">
          <a:xfrm>
            <a:off x="2385107" y="2946258"/>
            <a:ext cx="936698" cy="23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latinLnBrk="0" hangingPunct="0"/>
            <a:endParaRPr lang="en-US" altLang="ko-KR" sz="1000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5" name="꺾인 연결선 144"/>
          <p:cNvCxnSpPr/>
          <p:nvPr/>
        </p:nvCxnSpPr>
        <p:spPr>
          <a:xfrm rot="5400000" flipH="1" flipV="1">
            <a:off x="1807924" y="1172942"/>
            <a:ext cx="15571" cy="2217669"/>
          </a:xfrm>
          <a:prstGeom prst="bentConnector3">
            <a:avLst>
              <a:gd name="adj1" fmla="val 1800000"/>
            </a:avLst>
          </a:prstGeom>
          <a:ln>
            <a:solidFill>
              <a:srgbClr val="248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73009" y="2000508"/>
            <a:ext cx="1841241" cy="1539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47" name="직사각형 176"/>
          <p:cNvSpPr>
            <a:spLocks noChangeArrowheads="1"/>
          </p:cNvSpPr>
          <p:nvPr/>
        </p:nvSpPr>
        <p:spPr bwMode="auto">
          <a:xfrm>
            <a:off x="1278407" y="1891864"/>
            <a:ext cx="936698" cy="23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latinLnBrk="0" hangingPunct="0"/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데이터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아래쪽 화살표 147"/>
          <p:cNvSpPr/>
          <p:nvPr/>
        </p:nvSpPr>
        <p:spPr>
          <a:xfrm rot="16200000">
            <a:off x="3314878" y="2315477"/>
            <a:ext cx="326068" cy="325221"/>
          </a:xfrm>
          <a:prstGeom prst="downArrow">
            <a:avLst/>
          </a:prstGeom>
          <a:solidFill>
            <a:srgbClr val="006DC1"/>
          </a:solidFill>
          <a:ln w="38100" cap="flat" cmpd="sng" algn="ctr">
            <a:noFill/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아래쪽 화살표 148"/>
          <p:cNvSpPr/>
          <p:nvPr/>
        </p:nvSpPr>
        <p:spPr>
          <a:xfrm rot="16200000">
            <a:off x="6144246" y="2351100"/>
            <a:ext cx="326068" cy="388090"/>
          </a:xfrm>
          <a:prstGeom prst="downArrow">
            <a:avLst/>
          </a:prstGeom>
          <a:solidFill>
            <a:srgbClr val="006DC1"/>
          </a:solidFill>
          <a:ln w="38100" cap="flat" cmpd="sng" algn="ctr">
            <a:noFill/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0" name="Picture 2" descr="black administrator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080" y="1743151"/>
            <a:ext cx="369418" cy="4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직사각형 176"/>
          <p:cNvSpPr>
            <a:spLocks noChangeArrowheads="1"/>
          </p:cNvSpPr>
          <p:nvPr/>
        </p:nvSpPr>
        <p:spPr bwMode="auto">
          <a:xfrm>
            <a:off x="6408110" y="2819342"/>
            <a:ext cx="1409003" cy="75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고객 유형에 따른 매칭 알고리즘 구축</a:t>
            </a:r>
            <a:endParaRPr kumimoji="1" lang="en-US" altLang="ko-KR" sz="1000" spc="-20" dirty="0" smtClean="0">
              <a:ln>
                <a:solidFill>
                  <a:srgbClr val="7593B5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고객 유형에 따른 전문가 매칭</a:t>
            </a:r>
            <a:endParaRPr kumimoji="1" lang="en-US" altLang="ko-KR" sz="1000" spc="-20" dirty="0">
              <a:ln>
                <a:solidFill>
                  <a:srgbClr val="7593B5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3" name="그룹 152"/>
          <p:cNvGrpSpPr/>
          <p:nvPr/>
        </p:nvGrpSpPr>
        <p:grpSpPr>
          <a:xfrm>
            <a:off x="1614951" y="2293432"/>
            <a:ext cx="539793" cy="569343"/>
            <a:chOff x="1802130" y="4093528"/>
            <a:chExt cx="631825" cy="631825"/>
          </a:xfrm>
        </p:grpSpPr>
        <p:pic>
          <p:nvPicPr>
            <p:cNvPr id="154" name="Picture 6" descr="http://www.rez.org/wp-content/uploads/2012/03/large_document_icon-300x300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802130" y="4093528"/>
              <a:ext cx="631825" cy="6318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5" name="그룹 12"/>
            <p:cNvGrpSpPr>
              <a:grpSpLocks/>
            </p:cNvGrpSpPr>
            <p:nvPr/>
          </p:nvGrpSpPr>
          <p:grpSpPr bwMode="auto">
            <a:xfrm>
              <a:off x="1937068" y="4233228"/>
              <a:ext cx="344487" cy="360362"/>
              <a:chOff x="-2774756" y="7097885"/>
              <a:chExt cx="1428023" cy="746536"/>
            </a:xfrm>
          </p:grpSpPr>
          <p:sp>
            <p:nvSpPr>
              <p:cNvPr id="156" name="직사각형 155"/>
              <p:cNvSpPr/>
              <p:nvPr/>
            </p:nvSpPr>
            <p:spPr bwMode="auto">
              <a:xfrm>
                <a:off x="-1985065" y="7679986"/>
                <a:ext cx="539622" cy="164435"/>
              </a:xfrm>
              <a:prstGeom prst="rect">
                <a:avLst/>
              </a:prstGeom>
              <a:solidFill>
                <a:srgbClr val="A9C09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 bwMode="auto">
              <a:xfrm>
                <a:off x="-1886355" y="7160369"/>
                <a:ext cx="539622" cy="167725"/>
              </a:xfrm>
              <a:prstGeom prst="rect">
                <a:avLst/>
              </a:prstGeom>
              <a:solidFill>
                <a:srgbClr val="FF7F7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 bwMode="auto">
              <a:xfrm>
                <a:off x="-2774756" y="7420179"/>
                <a:ext cx="539622" cy="164435"/>
              </a:xfrm>
              <a:prstGeom prst="rect">
                <a:avLst/>
              </a:prstGeom>
              <a:solidFill>
                <a:srgbClr val="FF7F7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 bwMode="auto">
              <a:xfrm>
                <a:off x="-2050872" y="7380714"/>
                <a:ext cx="539622" cy="164435"/>
              </a:xfrm>
              <a:prstGeom prst="rect">
                <a:avLst/>
              </a:prstGeom>
              <a:solidFill>
                <a:srgbClr val="F6BE9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 bwMode="auto">
              <a:xfrm>
                <a:off x="-2662885" y="7676698"/>
                <a:ext cx="539622" cy="164435"/>
              </a:xfrm>
              <a:prstGeom prst="rect">
                <a:avLst/>
              </a:prstGeom>
              <a:solidFill>
                <a:srgbClr val="F6BE9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 bwMode="auto">
              <a:xfrm>
                <a:off x="-2636562" y="7097885"/>
                <a:ext cx="539622" cy="164435"/>
              </a:xfrm>
              <a:prstGeom prst="rect">
                <a:avLst/>
              </a:prstGeom>
              <a:solidFill>
                <a:srgbClr val="A9C09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62" name="그룹 1"/>
          <p:cNvGrpSpPr>
            <a:grpSpLocks/>
          </p:cNvGrpSpPr>
          <p:nvPr/>
        </p:nvGrpSpPr>
        <p:grpSpPr bwMode="auto">
          <a:xfrm>
            <a:off x="6714155" y="2103777"/>
            <a:ext cx="761951" cy="762110"/>
            <a:chOff x="8681394" y="5672324"/>
            <a:chExt cx="898335" cy="911348"/>
          </a:xfrm>
        </p:grpSpPr>
        <p:pic>
          <p:nvPicPr>
            <p:cNvPr id="163" name="Picture 5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681394" y="5697022"/>
              <a:ext cx="770866" cy="886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" name="Picture 8" descr="http://wauconda-il.gov/wp-content/uploads/2012/03/Org-Chart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95"/>
            <a:stretch>
              <a:fillRect/>
            </a:stretch>
          </p:blipFill>
          <p:spPr bwMode="auto">
            <a:xfrm>
              <a:off x="9025692" y="5672324"/>
              <a:ext cx="554037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5" name="그룹 164"/>
          <p:cNvGrpSpPr/>
          <p:nvPr/>
        </p:nvGrpSpPr>
        <p:grpSpPr>
          <a:xfrm>
            <a:off x="2521021" y="4844052"/>
            <a:ext cx="1736167" cy="1246116"/>
            <a:chOff x="873009" y="4860435"/>
            <a:chExt cx="1736167" cy="1246116"/>
          </a:xfrm>
        </p:grpSpPr>
        <p:sp>
          <p:nvSpPr>
            <p:cNvPr id="166" name="직사각형 165"/>
            <p:cNvSpPr/>
            <p:nvPr/>
          </p:nvSpPr>
          <p:spPr>
            <a:xfrm>
              <a:off x="873010" y="5035345"/>
              <a:ext cx="1736166" cy="10712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67" name="양쪽 모서리가 잘린 사각형 166"/>
            <p:cNvSpPr/>
            <p:nvPr/>
          </p:nvSpPr>
          <p:spPr>
            <a:xfrm>
              <a:off x="873009" y="4860435"/>
              <a:ext cx="1736167" cy="203126"/>
            </a:xfrm>
            <a:prstGeom prst="snip2Same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유형 </a:t>
              </a:r>
              <a:r>
                <a:rPr lang="en-US" altLang="ko-KR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523180" y="5094910"/>
              <a:ext cx="1039132" cy="94205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이름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Lucy</a:t>
              </a: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전문 분야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스트레스</a:t>
              </a:r>
              <a:endParaRPr kumimoji="1" lang="en-US" altLang="ko-KR" sz="900" kern="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경력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5</a:t>
              </a: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</a:t>
              </a:r>
              <a:endParaRPr kumimoji="1" lang="en-US" altLang="ko-KR" sz="900" kern="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en-US" altLang="ko-KR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1" lang="ko-KR" altLang="en-US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비대면 상담 </a:t>
              </a:r>
              <a:endParaRPr kumimoji="1" lang="ko-KR" altLang="en-US" sz="9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4430181" y="4854496"/>
            <a:ext cx="1736167" cy="1246116"/>
            <a:chOff x="873009" y="4860435"/>
            <a:chExt cx="1736167" cy="1246116"/>
          </a:xfrm>
        </p:grpSpPr>
        <p:sp>
          <p:nvSpPr>
            <p:cNvPr id="171" name="직사각형 170"/>
            <p:cNvSpPr/>
            <p:nvPr/>
          </p:nvSpPr>
          <p:spPr>
            <a:xfrm>
              <a:off x="873010" y="5035345"/>
              <a:ext cx="1736166" cy="10712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2" name="양쪽 모서리가 잘린 사각형 171"/>
            <p:cNvSpPr/>
            <p:nvPr/>
          </p:nvSpPr>
          <p:spPr>
            <a:xfrm>
              <a:off x="873009" y="4860435"/>
              <a:ext cx="1736167" cy="203126"/>
            </a:xfrm>
            <a:prstGeom prst="snip2Same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유형 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523180" y="5094910"/>
              <a:ext cx="1039132" cy="94205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이름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Ludwig</a:t>
              </a: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전문 분야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가족 생활</a:t>
              </a:r>
              <a:endParaRPr kumimoji="1" lang="en-US" altLang="ko-KR" sz="900" kern="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경력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8</a:t>
              </a: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</a:t>
              </a:r>
              <a:endParaRPr kumimoji="1" lang="en-US" altLang="ko-KR" sz="900" kern="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en-US" altLang="ko-KR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1" lang="ko-KR" altLang="en-US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비대면 상담 </a:t>
              </a:r>
              <a:endParaRPr kumimoji="1" lang="ko-KR" altLang="en-US" sz="9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4" name="모서리가 둥근 직사각형 173"/>
            <p:cNvSpPr>
              <a:spLocks noChangeAspect="1"/>
            </p:cNvSpPr>
            <p:nvPr/>
          </p:nvSpPr>
          <p:spPr>
            <a:xfrm>
              <a:off x="915288" y="5249746"/>
              <a:ext cx="543984" cy="615951"/>
            </a:xfrm>
            <a:prstGeom prst="roundRect">
              <a:avLst>
                <a:gd name="adj" fmla="val 5032"/>
              </a:avLst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06" b="99087" l="15132" r="8421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 smtClean="0">
                <a:solidFill>
                  <a:schemeClr val="tx1"/>
                </a:solidFill>
                <a:latin typeface="Arial" pitchFamily="34" charset="0"/>
                <a:ea typeface="나눔고딕" pitchFamily="50" charset="-127"/>
                <a:cs typeface="Arial" pitchFamily="34" charset="0"/>
              </a:endParaRP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6339341" y="4856488"/>
            <a:ext cx="1736167" cy="1246116"/>
            <a:chOff x="873009" y="4860435"/>
            <a:chExt cx="1736167" cy="1246116"/>
          </a:xfrm>
        </p:grpSpPr>
        <p:sp>
          <p:nvSpPr>
            <p:cNvPr id="176" name="직사각형 175"/>
            <p:cNvSpPr/>
            <p:nvPr/>
          </p:nvSpPr>
          <p:spPr>
            <a:xfrm>
              <a:off x="873010" y="5035345"/>
              <a:ext cx="1736166" cy="10712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7" name="양쪽 모서리가 잘린 사각형 176"/>
            <p:cNvSpPr/>
            <p:nvPr/>
          </p:nvSpPr>
          <p:spPr>
            <a:xfrm>
              <a:off x="873009" y="4860435"/>
              <a:ext cx="1736167" cy="203126"/>
            </a:xfrm>
            <a:prstGeom prst="snip2Same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유형 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523180" y="5094910"/>
              <a:ext cx="1039132" cy="94205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이름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Rachel</a:t>
              </a: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전문 분야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우울증</a:t>
              </a:r>
              <a:endParaRPr kumimoji="1" lang="en-US" altLang="ko-KR" sz="900" kern="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경력 </a:t>
              </a:r>
              <a:r>
                <a:rPr kumimoji="1" lang="en-US" altLang="ko-KR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3</a:t>
              </a:r>
              <a:r>
                <a:rPr kumimoji="1" lang="ko-KR" altLang="en-US" sz="900" kern="0" spc="-2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</a:t>
              </a:r>
              <a:endParaRPr kumimoji="1" lang="en-US" altLang="ko-KR" sz="900" kern="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26000" marR="0" lvl="1" indent="-126000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3A90B4"/>
                </a:buClr>
                <a:buSzPct val="80000"/>
                <a:buFont typeface="Wingdings 2" pitchFamily="18" charset="2"/>
                <a:buChar char=""/>
                <a:tabLst/>
                <a:defRPr/>
              </a:pPr>
              <a:r>
                <a:rPr kumimoji="1" lang="en-US" altLang="ko-KR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1" lang="ko-KR" altLang="en-US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대면</a:t>
              </a:r>
              <a:r>
                <a:rPr kumimoji="1" lang="en-US" altLang="ko-KR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1" lang="ko-KR" altLang="en-US" sz="900" b="0" i="0" u="none" strike="noStrike" kern="0" cap="none" spc="-20" normalizeH="0" baseline="0" noProof="0" dirty="0" smtClean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비대면 상담 </a:t>
              </a:r>
              <a:endParaRPr kumimoji="1" lang="ko-KR" altLang="en-US" sz="9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80" name="그림 179" descr="women3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063" t="1859" r="10009" b="68598"/>
          <a:stretch/>
        </p:blipFill>
        <p:spPr>
          <a:xfrm>
            <a:off x="6464207" y="5241751"/>
            <a:ext cx="460375" cy="574481"/>
          </a:xfrm>
          <a:prstGeom prst="rect">
            <a:avLst/>
          </a:prstGeom>
        </p:spPr>
      </p:pic>
      <p:sp>
        <p:nvSpPr>
          <p:cNvPr id="181" name="직사각형 176"/>
          <p:cNvSpPr>
            <a:spLocks noChangeArrowheads="1"/>
          </p:cNvSpPr>
          <p:nvPr/>
        </p:nvSpPr>
        <p:spPr bwMode="auto">
          <a:xfrm>
            <a:off x="2529131" y="2960982"/>
            <a:ext cx="657111" cy="366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latinLnBrk="0" hangingPunct="0"/>
            <a:r>
              <a:rPr lang="ko-KR" altLang="en-US" sz="100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고객 유형 정보</a:t>
            </a:r>
            <a:endParaRPr lang="ko-KR" altLang="en-US" sz="1000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1" name="그룹 220"/>
          <p:cNvGrpSpPr/>
          <p:nvPr/>
        </p:nvGrpSpPr>
        <p:grpSpPr>
          <a:xfrm>
            <a:off x="3761140" y="1927379"/>
            <a:ext cx="2156615" cy="1355332"/>
            <a:chOff x="3761140" y="1956499"/>
            <a:chExt cx="2156615" cy="1484101"/>
          </a:xfrm>
        </p:grpSpPr>
        <p:grpSp>
          <p:nvGrpSpPr>
            <p:cNvPr id="187" name="그룹 186"/>
            <p:cNvGrpSpPr/>
            <p:nvPr/>
          </p:nvGrpSpPr>
          <p:grpSpPr>
            <a:xfrm>
              <a:off x="3761140" y="1956499"/>
              <a:ext cx="2156615" cy="1484101"/>
              <a:chOff x="3831282" y="1967935"/>
              <a:chExt cx="1432227" cy="894840"/>
            </a:xfrm>
          </p:grpSpPr>
          <p:sp>
            <p:nvSpPr>
              <p:cNvPr id="184" name="Rectangle 6"/>
              <p:cNvSpPr>
                <a:spLocks noChangeArrowheads="1"/>
              </p:cNvSpPr>
              <p:nvPr/>
            </p:nvSpPr>
            <p:spPr bwMode="auto">
              <a:xfrm>
                <a:off x="3831282" y="1967935"/>
                <a:ext cx="1432227" cy="189703"/>
              </a:xfrm>
              <a:prstGeom prst="rect">
                <a:avLst/>
              </a:prstGeom>
              <a:solidFill>
                <a:srgbClr val="0076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KoPub돋움체 Bold" pitchFamily="18" charset="-127"/>
                    <a:ea typeface="KoPub돋움체 Bold" pitchFamily="18" charset="-127"/>
                  </a:rPr>
                  <a:t>고객 유형화</a:t>
                </a:r>
                <a:endPara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85" name="화이트투명사각판"/>
              <p:cNvSpPr/>
              <p:nvPr/>
            </p:nvSpPr>
            <p:spPr bwMode="auto">
              <a:xfrm flipV="1">
                <a:off x="3831283" y="2153988"/>
                <a:ext cx="1429477" cy="70878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spcAft>
                    <a:spcPts val="300"/>
                  </a:spcAft>
                  <a:defRPr/>
                </a:pPr>
                <a:endPara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  <a:cs typeface="Tahoma" pitchFamily="34" charset="0"/>
                </a:endParaRPr>
              </a:p>
            </p:txBody>
          </p:sp>
        </p:grpSp>
        <p:grpSp>
          <p:nvGrpSpPr>
            <p:cNvPr id="188" name="그룹 187"/>
            <p:cNvGrpSpPr/>
            <p:nvPr/>
          </p:nvGrpSpPr>
          <p:grpSpPr>
            <a:xfrm>
              <a:off x="3863389" y="2314220"/>
              <a:ext cx="1942257" cy="1013655"/>
              <a:chOff x="1952836" y="3834048"/>
              <a:chExt cx="1942257" cy="1013655"/>
            </a:xfrm>
          </p:grpSpPr>
          <p:sp>
            <p:nvSpPr>
              <p:cNvPr id="189" name="직사각형 188"/>
              <p:cNvSpPr/>
              <p:nvPr/>
            </p:nvSpPr>
            <p:spPr bwMode="auto">
              <a:xfrm>
                <a:off x="2993729" y="3834048"/>
                <a:ext cx="901364" cy="335405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sz="2000" kern="0" smtClea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 bwMode="auto">
              <a:xfrm>
                <a:off x="3029398" y="3869773"/>
                <a:ext cx="254306" cy="89782"/>
              </a:xfrm>
              <a:prstGeom prst="rect">
                <a:avLst/>
              </a:prstGeom>
              <a:solidFill>
                <a:srgbClr val="0061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 fontScale="55000" lnSpcReduction="20000"/>
              </a:bodyPr>
              <a:lstStyle/>
              <a:p>
                <a:pPr algn="ctr"/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 bwMode="auto">
              <a:xfrm>
                <a:off x="3029398" y="3989565"/>
                <a:ext cx="254306" cy="52797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sz="2000" kern="0" smtClea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 bwMode="auto">
              <a:xfrm>
                <a:off x="3029398" y="4072373"/>
                <a:ext cx="254306" cy="52797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 bwMode="auto">
              <a:xfrm>
                <a:off x="3313805" y="3869773"/>
                <a:ext cx="254306" cy="89782"/>
              </a:xfrm>
              <a:prstGeom prst="rect">
                <a:avLst/>
              </a:prstGeom>
              <a:solidFill>
                <a:srgbClr val="0061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 fontScale="55000" lnSpcReduction="20000"/>
              </a:bodyPr>
              <a:lstStyle/>
              <a:p>
                <a:pPr algn="ctr"/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 bwMode="auto">
              <a:xfrm>
                <a:off x="3313805" y="3989565"/>
                <a:ext cx="254306" cy="52797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 bwMode="auto">
              <a:xfrm>
                <a:off x="3313805" y="4072373"/>
                <a:ext cx="254306" cy="52797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 bwMode="auto">
              <a:xfrm>
                <a:off x="3602244" y="3869773"/>
                <a:ext cx="254306" cy="89782"/>
              </a:xfrm>
              <a:prstGeom prst="rect">
                <a:avLst/>
              </a:prstGeom>
              <a:solidFill>
                <a:srgbClr val="0061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 fontScale="55000" lnSpcReduction="20000"/>
              </a:bodyPr>
              <a:lstStyle/>
              <a:p>
                <a:pPr algn="ctr"/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 bwMode="auto">
              <a:xfrm>
                <a:off x="3602244" y="3989565"/>
                <a:ext cx="254306" cy="52797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 bwMode="auto">
              <a:xfrm>
                <a:off x="2993729" y="4195553"/>
                <a:ext cx="901364" cy="313025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sz="2000" kern="0" smtClea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 bwMode="auto">
              <a:xfrm>
                <a:off x="3017191" y="4218378"/>
                <a:ext cx="254306" cy="69062"/>
              </a:xfrm>
              <a:prstGeom prst="rect">
                <a:avLst/>
              </a:prstGeom>
              <a:solidFill>
                <a:srgbClr val="0061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 fontScale="47500" lnSpcReduction="20000"/>
              </a:bodyPr>
              <a:lstStyle/>
              <a:p>
                <a:pPr algn="ctr"/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 bwMode="auto">
              <a:xfrm>
                <a:off x="3017191" y="4310524"/>
                <a:ext cx="254306" cy="4061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 bwMode="auto">
              <a:xfrm>
                <a:off x="3017191" y="4374222"/>
                <a:ext cx="254306" cy="4061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 bwMode="auto">
              <a:xfrm>
                <a:off x="3017191" y="4437918"/>
                <a:ext cx="254306" cy="4061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 bwMode="auto">
              <a:xfrm>
                <a:off x="3301598" y="4218378"/>
                <a:ext cx="254306" cy="69062"/>
              </a:xfrm>
              <a:prstGeom prst="rect">
                <a:avLst/>
              </a:prstGeom>
              <a:solidFill>
                <a:srgbClr val="0061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 fontScale="47500" lnSpcReduction="20000"/>
              </a:bodyPr>
              <a:lstStyle/>
              <a:p>
                <a:pPr algn="ctr"/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 bwMode="auto">
              <a:xfrm>
                <a:off x="3301598" y="4310524"/>
                <a:ext cx="254306" cy="4061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 bwMode="auto">
              <a:xfrm>
                <a:off x="3590037" y="4218378"/>
                <a:ext cx="254306" cy="69062"/>
              </a:xfrm>
              <a:prstGeom prst="rect">
                <a:avLst/>
              </a:prstGeom>
              <a:solidFill>
                <a:srgbClr val="0061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 fontScale="47500" lnSpcReduction="20000"/>
              </a:bodyPr>
              <a:lstStyle/>
              <a:p>
                <a:pPr algn="ctr"/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 bwMode="auto">
              <a:xfrm>
                <a:off x="3590037" y="4310524"/>
                <a:ext cx="254306" cy="4061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 bwMode="auto">
              <a:xfrm>
                <a:off x="3590037" y="4374221"/>
                <a:ext cx="254306" cy="4061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 bwMode="auto">
              <a:xfrm>
                <a:off x="2993729" y="4534678"/>
                <a:ext cx="901364" cy="313025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sz="2000" kern="0" smtClea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 bwMode="auto">
              <a:xfrm>
                <a:off x="3018948" y="4560868"/>
                <a:ext cx="254306" cy="69062"/>
              </a:xfrm>
              <a:prstGeom prst="rect">
                <a:avLst/>
              </a:prstGeom>
              <a:solidFill>
                <a:srgbClr val="0061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 fontScale="47500" lnSpcReduction="20000"/>
              </a:bodyPr>
              <a:lstStyle/>
              <a:p>
                <a:pPr algn="ctr"/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 bwMode="auto">
              <a:xfrm>
                <a:off x="3018948" y="4653014"/>
                <a:ext cx="254306" cy="4061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 bwMode="auto">
              <a:xfrm>
                <a:off x="3018948" y="4716712"/>
                <a:ext cx="254306" cy="4061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 bwMode="auto">
              <a:xfrm>
                <a:off x="3018948" y="4780408"/>
                <a:ext cx="254306" cy="4061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 bwMode="auto">
              <a:xfrm>
                <a:off x="3303355" y="4560868"/>
                <a:ext cx="254306" cy="69062"/>
              </a:xfrm>
              <a:prstGeom prst="rect">
                <a:avLst/>
              </a:prstGeom>
              <a:solidFill>
                <a:srgbClr val="0061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 fontScale="47500" lnSpcReduction="20000"/>
              </a:bodyPr>
              <a:lstStyle/>
              <a:p>
                <a:pPr algn="ctr"/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 bwMode="auto">
              <a:xfrm>
                <a:off x="3303355" y="4653014"/>
                <a:ext cx="254306" cy="4061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 bwMode="auto">
              <a:xfrm>
                <a:off x="3303355" y="4716711"/>
                <a:ext cx="254306" cy="4061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 bwMode="auto">
              <a:xfrm>
                <a:off x="3591795" y="4560868"/>
                <a:ext cx="254305" cy="69062"/>
              </a:xfrm>
              <a:prstGeom prst="rect">
                <a:avLst/>
              </a:prstGeom>
              <a:solidFill>
                <a:srgbClr val="FF0000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0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217" name="직선 연결선 216"/>
              <p:cNvCxnSpPr/>
              <p:nvPr/>
            </p:nvCxnSpPr>
            <p:spPr>
              <a:xfrm>
                <a:off x="2506845" y="4357425"/>
                <a:ext cx="472486" cy="0"/>
              </a:xfrm>
              <a:prstGeom prst="line">
                <a:avLst/>
              </a:prstGeom>
              <a:noFill/>
              <a:ln w="10160">
                <a:solidFill>
                  <a:srgbClr val="EF8200"/>
                </a:solidFill>
                <a:round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8" name="자유형 217"/>
              <p:cNvSpPr/>
              <p:nvPr/>
            </p:nvSpPr>
            <p:spPr bwMode="auto">
              <a:xfrm>
                <a:off x="2546550" y="3996226"/>
                <a:ext cx="452634" cy="298543"/>
              </a:xfrm>
              <a:custGeom>
                <a:avLst/>
                <a:gdLst>
                  <a:gd name="connsiteX0" fmla="*/ 0 w 361950"/>
                  <a:gd name="connsiteY0" fmla="*/ 257175 h 257175"/>
                  <a:gd name="connsiteX1" fmla="*/ 158750 w 361950"/>
                  <a:gd name="connsiteY1" fmla="*/ 257175 h 257175"/>
                  <a:gd name="connsiteX2" fmla="*/ 158750 w 361950"/>
                  <a:gd name="connsiteY2" fmla="*/ 0 h 257175"/>
                  <a:gd name="connsiteX3" fmla="*/ 361950 w 361950"/>
                  <a:gd name="connsiteY3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257175">
                    <a:moveTo>
                      <a:pt x="0" y="257175"/>
                    </a:moveTo>
                    <a:lnTo>
                      <a:pt x="158750" y="257175"/>
                    </a:lnTo>
                    <a:lnTo>
                      <a:pt x="158750" y="0"/>
                    </a:lnTo>
                    <a:lnTo>
                      <a:pt x="361950" y="0"/>
                    </a:lnTo>
                  </a:path>
                </a:pathLst>
              </a:custGeom>
              <a:noFill/>
              <a:ln w="10160">
                <a:solidFill>
                  <a:srgbClr val="EF8200"/>
                </a:solidFill>
                <a:round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9" name="자유형 218"/>
              <p:cNvSpPr/>
              <p:nvPr/>
            </p:nvSpPr>
            <p:spPr bwMode="auto">
              <a:xfrm flipV="1">
                <a:off x="2546550" y="4400405"/>
                <a:ext cx="452634" cy="298543"/>
              </a:xfrm>
              <a:custGeom>
                <a:avLst/>
                <a:gdLst>
                  <a:gd name="connsiteX0" fmla="*/ 0 w 361950"/>
                  <a:gd name="connsiteY0" fmla="*/ 257175 h 257175"/>
                  <a:gd name="connsiteX1" fmla="*/ 158750 w 361950"/>
                  <a:gd name="connsiteY1" fmla="*/ 257175 h 257175"/>
                  <a:gd name="connsiteX2" fmla="*/ 158750 w 361950"/>
                  <a:gd name="connsiteY2" fmla="*/ 0 h 257175"/>
                  <a:gd name="connsiteX3" fmla="*/ 361950 w 361950"/>
                  <a:gd name="connsiteY3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257175">
                    <a:moveTo>
                      <a:pt x="0" y="257175"/>
                    </a:moveTo>
                    <a:lnTo>
                      <a:pt x="158750" y="257175"/>
                    </a:lnTo>
                    <a:lnTo>
                      <a:pt x="158750" y="0"/>
                    </a:lnTo>
                    <a:lnTo>
                      <a:pt x="361950" y="0"/>
                    </a:lnTo>
                  </a:path>
                </a:pathLst>
              </a:custGeom>
              <a:noFill/>
              <a:ln w="10160">
                <a:solidFill>
                  <a:srgbClr val="EF8200"/>
                </a:solidFill>
                <a:round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220" name="그림 21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2836" y="4077025"/>
                <a:ext cx="678120" cy="533454"/>
              </a:xfrm>
              <a:prstGeom prst="rect">
                <a:avLst/>
              </a:prstGeom>
            </p:spPr>
          </p:pic>
        </p:grpSp>
      </p:grpSp>
      <p:pic>
        <p:nvPicPr>
          <p:cNvPr id="222" name="그림 221" descr="women3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063" t="1859" r="10009" b="68598"/>
          <a:stretch/>
        </p:blipFill>
        <p:spPr>
          <a:xfrm>
            <a:off x="2580342" y="5231371"/>
            <a:ext cx="460375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전문가 상담 서비스 </a:t>
            </a:r>
            <a:r>
              <a:rPr lang="en-US" altLang="ko-KR" dirty="0"/>
              <a:t>&gt; </a:t>
            </a:r>
            <a:r>
              <a:rPr lang="ko-KR" altLang="en-US" dirty="0" smtClean="0"/>
              <a:t>예약 </a:t>
            </a:r>
            <a:r>
              <a:rPr lang="ko-KR" altLang="en-US" dirty="0" smtClean="0"/>
              <a:t>및 결제 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3485" y="520009"/>
            <a:ext cx="8589853" cy="4815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NHN</a:t>
            </a:r>
            <a:r>
              <a:rPr lang="ko-KR" altLang="en-US" dirty="0" smtClean="0"/>
              <a:t>토스트를 통해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환경을 구축하고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결제를 포괄하는 </a:t>
            </a:r>
            <a:r>
              <a:rPr lang="ko-KR" altLang="en-US" dirty="0" err="1" smtClean="0"/>
              <a:t>상담관리</a:t>
            </a:r>
            <a:r>
              <a:rPr lang="ko-KR" altLang="en-US" dirty="0" smtClean="0"/>
              <a:t> 시스템 제공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89693" y="4152055"/>
            <a:ext cx="8964613" cy="2316478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48" name="양쪽 모서리가 잘린 사각형 47"/>
          <p:cNvSpPr/>
          <p:nvPr/>
        </p:nvSpPr>
        <p:spPr>
          <a:xfrm>
            <a:off x="212779" y="4369948"/>
            <a:ext cx="2735828" cy="233580"/>
          </a:xfrm>
          <a:prstGeom prst="snip2SameRect">
            <a:avLst/>
          </a:prstGeom>
          <a:solidFill>
            <a:srgbClr val="0076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장소 검색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9" name="양쪽 모서리가 잘린 사각형 48"/>
          <p:cNvSpPr/>
          <p:nvPr/>
        </p:nvSpPr>
        <p:spPr>
          <a:xfrm>
            <a:off x="6137510" y="4369948"/>
            <a:ext cx="2735828" cy="233580"/>
          </a:xfrm>
          <a:prstGeom prst="snip2SameRect">
            <a:avLst/>
          </a:prstGeom>
          <a:solidFill>
            <a:srgbClr val="0076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결제 시스템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0" name="양쪽 모서리가 잘린 사각형 49"/>
          <p:cNvSpPr/>
          <p:nvPr/>
        </p:nvSpPr>
        <p:spPr>
          <a:xfrm>
            <a:off x="3175575" y="4369948"/>
            <a:ext cx="2735828" cy="233580"/>
          </a:xfrm>
          <a:prstGeom prst="snip2SameRect">
            <a:avLst/>
          </a:prstGeom>
          <a:solidFill>
            <a:srgbClr val="0076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예약 시스템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12480" y="4603526"/>
            <a:ext cx="2736127" cy="180478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174299" y="4602322"/>
            <a:ext cx="2736127" cy="1805895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137211" y="4593763"/>
            <a:ext cx="2736127" cy="181380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0" y="3886069"/>
            <a:ext cx="1436275" cy="531972"/>
            <a:chOff x="-2258633" y="1833246"/>
            <a:chExt cx="2980437" cy="1103906"/>
          </a:xfrm>
        </p:grpSpPr>
        <p:pic>
          <p:nvPicPr>
            <p:cNvPr id="88" name="Picture 2" descr="NHN엔터 '토스트(TOAST)', 공공기관 전용 클라우드 서비스 시작 - 노컷뉴스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769" r="97385">
                          <a14:foregroundMark x1="9385" y1="43810" x2="9385" y2="43810"/>
                          <a14:foregroundMark x1="29846" y1="51429" x2="29846" y2="51429"/>
                          <a14:foregroundMark x1="41385" y1="49048" x2="41385" y2="49048"/>
                          <a14:foregroundMark x1="50308" y1="46190" x2="50308" y2="46190"/>
                          <a14:foregroundMark x1="57846" y1="47143" x2="57846" y2="47143"/>
                          <a14:foregroundMark x1="68000" y1="49524" x2="68000" y2="49524"/>
                          <a14:foregroundMark x1="72462" y1="56190" x2="72462" y2="56190"/>
                          <a14:foregroundMark x1="80923" y1="56190" x2="80923" y2="56190"/>
                          <a14:foregroundMark x1="90923" y1="60000" x2="90923" y2="6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58633" y="1974241"/>
              <a:ext cx="2980437" cy="962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NHN엔터, 클라우드 솔루션 'TOAST' 서비스 개편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500" b="57500" l="2813" r="98750">
                          <a14:foregroundMark x1="4063" y1="50417" x2="4063" y2="50417"/>
                          <a14:foregroundMark x1="8125" y1="49167" x2="8125" y2="49167"/>
                          <a14:foregroundMark x1="11875" y1="48333" x2="11875" y2="48333"/>
                          <a14:foregroundMark x1="15625" y1="48750" x2="15625" y2="48750"/>
                          <a14:foregroundMark x1="19375" y1="49583" x2="19375" y2="49583"/>
                          <a14:foregroundMark x1="23125" y1="48750" x2="23125" y2="48750"/>
                          <a14:foregroundMark x1="27500" y1="48750" x2="27500" y2="48750"/>
                          <a14:foregroundMark x1="40313" y1="44583" x2="40313" y2="44583"/>
                          <a14:foregroundMark x1="69063" y1="50000" x2="69063" y2="50000"/>
                          <a14:foregroundMark x1="80625" y1="50833" x2="80625" y2="50833"/>
                          <a14:foregroundMark x1="91563" y1="46667" x2="91563" y2="4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51" r="68430" b="39649"/>
            <a:stretch/>
          </p:blipFill>
          <p:spPr bwMode="auto">
            <a:xfrm>
              <a:off x="-2217791" y="1833246"/>
              <a:ext cx="941763" cy="563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" name="그룹 92"/>
          <p:cNvGrpSpPr/>
          <p:nvPr/>
        </p:nvGrpSpPr>
        <p:grpSpPr>
          <a:xfrm>
            <a:off x="363379" y="4630218"/>
            <a:ext cx="2434327" cy="1350925"/>
            <a:chOff x="1612656" y="1203960"/>
            <a:chExt cx="3402012" cy="2787228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D7344B2-B18A-A140-A056-2BDDD0993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6218" y="1203960"/>
              <a:ext cx="1678450" cy="2787228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2656" y="1203960"/>
              <a:ext cx="1723562" cy="276624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그룹 4"/>
          <p:cNvGrpSpPr/>
          <p:nvPr/>
        </p:nvGrpSpPr>
        <p:grpSpPr>
          <a:xfrm>
            <a:off x="6253578" y="4604831"/>
            <a:ext cx="2503392" cy="1319022"/>
            <a:chOff x="6242406" y="4952615"/>
            <a:chExt cx="2503392" cy="956566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2406" y="4952615"/>
              <a:ext cx="1592356" cy="948007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08166" y="4960864"/>
              <a:ext cx="1437632" cy="94831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235371" y="4625468"/>
            <a:ext cx="2622979" cy="1219261"/>
            <a:chOff x="812800" y="2017457"/>
            <a:chExt cx="4075722" cy="208718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0A393E2-5843-954B-A55C-6AC58F9E3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35241" y="2017457"/>
              <a:ext cx="1353281" cy="2087183"/>
            </a:xfrm>
            <a:prstGeom prst="rect">
              <a:avLst/>
            </a:prstGeom>
          </p:spPr>
        </p:pic>
        <p:grpSp>
          <p:nvGrpSpPr>
            <p:cNvPr id="90" name="그룹 89"/>
            <p:cNvGrpSpPr/>
            <p:nvPr/>
          </p:nvGrpSpPr>
          <p:grpSpPr>
            <a:xfrm>
              <a:off x="812800" y="2028194"/>
              <a:ext cx="2722441" cy="2076446"/>
              <a:chOff x="1953674" y="1523758"/>
              <a:chExt cx="5610039" cy="4521005"/>
            </a:xfrm>
          </p:grpSpPr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3674" y="1523758"/>
                <a:ext cx="2788658" cy="452100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42332" y="1543343"/>
                <a:ext cx="2821381" cy="448183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6" name="직사각형 25"/>
          <p:cNvSpPr/>
          <p:nvPr/>
        </p:nvSpPr>
        <p:spPr>
          <a:xfrm>
            <a:off x="321103" y="5994689"/>
            <a:ext cx="2476603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위치기반 검색</a:t>
            </a:r>
            <a:r>
              <a:rPr kumimoji="1"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및 키워드 기반 장소 검색 기능 제공</a:t>
            </a:r>
            <a:endParaRPr kumimoji="1" lang="ko-KR" altLang="en-US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65360" y="5950945"/>
            <a:ext cx="2745066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고객에게 장소</a:t>
            </a:r>
            <a:r>
              <a:rPr kumimoji="1"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시간에 따른 예약 기능 제공</a:t>
            </a:r>
            <a:endParaRPr kumimoji="1" lang="en-US" altLang="ko-KR" sz="10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상담관리자에게 예약 대기</a:t>
            </a:r>
            <a:r>
              <a:rPr kumimoji="1"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확정</a:t>
            </a:r>
            <a:r>
              <a:rPr kumimoji="1"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 상태 등의 관리 기능 제공</a:t>
            </a:r>
            <a:endParaRPr kumimoji="1" lang="en-US" altLang="ko-KR" sz="10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5423" y="5412098"/>
            <a:ext cx="682947" cy="2920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4392" y="5412098"/>
            <a:ext cx="838797" cy="33649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137211" y="5974300"/>
            <a:ext cx="2736127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간편결제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시스템인 </a:t>
            </a:r>
            <a:r>
              <a:rPr kumimoji="1" lang="ko-KR" altLang="en-US" sz="10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페이코</a:t>
            </a:r>
            <a:r>
              <a:rPr kumimoji="1"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통합전자결제 서비스를 제공하는 </a:t>
            </a:r>
            <a:r>
              <a:rPr kumimoji="1"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KCP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 통해 결제 기능 제공</a:t>
            </a:r>
            <a:endParaRPr kumimoji="1" lang="en-US" altLang="ko-KR" sz="10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179"/>
          <p:cNvSpPr/>
          <p:nvPr/>
        </p:nvSpPr>
        <p:spPr bwMode="auto">
          <a:xfrm>
            <a:off x="280283" y="1304314"/>
            <a:ext cx="552783" cy="448390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653851" y="1225576"/>
            <a:ext cx="1849120" cy="2228499"/>
            <a:chOff x="3647440" y="1238717"/>
            <a:chExt cx="1849120" cy="2264809"/>
          </a:xfrm>
        </p:grpSpPr>
        <p:sp>
          <p:nvSpPr>
            <p:cNvPr id="61" name="직사각형 60"/>
            <p:cNvSpPr/>
            <p:nvPr/>
          </p:nvSpPr>
          <p:spPr>
            <a:xfrm>
              <a:off x="3647440" y="1446582"/>
              <a:ext cx="1849120" cy="205694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2" name="양쪽 모서리가 잘린 사각형 61"/>
            <p:cNvSpPr/>
            <p:nvPr/>
          </p:nvSpPr>
          <p:spPr>
            <a:xfrm>
              <a:off x="3647440" y="1238717"/>
              <a:ext cx="1849120" cy="288135"/>
            </a:xfrm>
            <a:prstGeom prst="snip2Same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 채널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902306" y="1679476"/>
              <a:ext cx="1339388" cy="357946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</a:t>
              </a:r>
              <a:r>
                <a:rPr lang="ko-KR" altLang="en-US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팅 상담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914321" y="2275273"/>
              <a:ext cx="1339388" cy="357946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</a:t>
              </a:r>
              <a:r>
                <a:rPr lang="en-US" altLang="ko-KR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화상 상담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914321" y="2867927"/>
              <a:ext cx="1339388" cy="357946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오프라인 상담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98864" y="1222106"/>
            <a:ext cx="1849120" cy="2264809"/>
            <a:chOff x="1099487" y="1229673"/>
            <a:chExt cx="1849120" cy="2264809"/>
          </a:xfrm>
        </p:grpSpPr>
        <p:sp>
          <p:nvSpPr>
            <p:cNvPr id="63" name="직사각형 62"/>
            <p:cNvSpPr/>
            <p:nvPr/>
          </p:nvSpPr>
          <p:spPr>
            <a:xfrm>
              <a:off x="1099487" y="1437538"/>
              <a:ext cx="1849120" cy="205694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4" name="양쪽 모서리가 잘린 사각형 63"/>
            <p:cNvSpPr/>
            <p:nvPr/>
          </p:nvSpPr>
          <p:spPr>
            <a:xfrm>
              <a:off x="1099487" y="1229673"/>
              <a:ext cx="1849120" cy="288135"/>
            </a:xfrm>
            <a:prstGeom prst="snip2Same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서비스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359438" y="1670432"/>
              <a:ext cx="1339388" cy="357946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장소</a:t>
              </a:r>
              <a:r>
                <a:rPr lang="en-US" altLang="ko-KR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 검색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371453" y="2192685"/>
              <a:ext cx="1339388" cy="357946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 예약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371453" y="2711103"/>
              <a:ext cx="1339388" cy="357946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47519" y="3171651"/>
              <a:ext cx="6028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…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793496" y="1228209"/>
            <a:ext cx="1849120" cy="2239007"/>
            <a:chOff x="6137211" y="1194136"/>
            <a:chExt cx="1849120" cy="2376009"/>
          </a:xfrm>
        </p:grpSpPr>
        <p:sp>
          <p:nvSpPr>
            <p:cNvPr id="65" name="직사각형 64"/>
            <p:cNvSpPr/>
            <p:nvPr/>
          </p:nvSpPr>
          <p:spPr>
            <a:xfrm>
              <a:off x="6137211" y="1402001"/>
              <a:ext cx="1849120" cy="216079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6" name="양쪽 모서리가 잘린 사각형 65"/>
            <p:cNvSpPr/>
            <p:nvPr/>
          </p:nvSpPr>
          <p:spPr>
            <a:xfrm>
              <a:off x="6137211" y="1194136"/>
              <a:ext cx="1849120" cy="288135"/>
            </a:xfrm>
            <a:prstGeom prst="snip2Same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파트너 서비스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380062" y="1627922"/>
              <a:ext cx="1339388" cy="357946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00" b="1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상담사</a:t>
              </a:r>
              <a:r>
                <a:rPr lang="ko-KR" altLang="en-US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매칭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380062" y="2058439"/>
              <a:ext cx="1339388" cy="357946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관리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380062" y="2491722"/>
              <a:ext cx="1339388" cy="357946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예약관리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380062" y="2937270"/>
              <a:ext cx="1339388" cy="357946"/>
            </a:xfrm>
            <a:prstGeom prst="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매장관리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760357" y="3339313"/>
              <a:ext cx="6028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…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5" name="모서리가 둥근 직사각형 104"/>
          <p:cNvSpPr/>
          <p:nvPr/>
        </p:nvSpPr>
        <p:spPr>
          <a:xfrm>
            <a:off x="175743" y="1222106"/>
            <a:ext cx="990222" cy="338328"/>
          </a:xfrm>
          <a:prstGeom prst="roundRect">
            <a:avLst/>
          </a:prstGeom>
          <a:solidFill>
            <a:srgbClr val="007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7890780" y="1218400"/>
            <a:ext cx="990222" cy="338328"/>
          </a:xfrm>
          <a:prstGeom prst="roundRect">
            <a:avLst/>
          </a:prstGeom>
          <a:solidFill>
            <a:srgbClr val="007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파트너</a:t>
            </a: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888730" y="1549878"/>
            <a:ext cx="973424" cy="190419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83261" y="1563019"/>
            <a:ext cx="973424" cy="190419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12160" y="2157382"/>
            <a:ext cx="70172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기업고객</a:t>
            </a:r>
            <a:endParaRPr lang="en-US" altLang="ko-KR" sz="1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9257" y="3086739"/>
            <a:ext cx="83232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일반고객</a:t>
            </a:r>
            <a:endParaRPr lang="en-US" altLang="ko-KR" sz="1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18" name="Picture 20" descr="Lady ico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3" y="2590452"/>
            <a:ext cx="472377" cy="47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4" descr="Person icon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3" y="1641165"/>
            <a:ext cx="472377" cy="47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/>
          <p:cNvSpPr txBox="1"/>
          <p:nvPr/>
        </p:nvSpPr>
        <p:spPr>
          <a:xfrm>
            <a:off x="8120026" y="2132723"/>
            <a:ext cx="57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상담사</a:t>
            </a:r>
            <a:endParaRPr lang="en-US" altLang="ko-KR" sz="1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992620" y="2985136"/>
            <a:ext cx="8323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컨설턴트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관리자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lang="en-US" altLang="ko-KR" sz="1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22" name="Picture 20" descr="Lady ico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596" y="2565793"/>
            <a:ext cx="472377" cy="47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4" descr="Person icon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596" y="1616506"/>
            <a:ext cx="472377" cy="47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갈매기형 수장 123"/>
          <p:cNvSpPr/>
          <p:nvPr/>
        </p:nvSpPr>
        <p:spPr>
          <a:xfrm>
            <a:off x="3398175" y="2293630"/>
            <a:ext cx="187965" cy="151114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5" name="갈매기형 수장 124"/>
          <p:cNvSpPr/>
          <p:nvPr/>
        </p:nvSpPr>
        <p:spPr>
          <a:xfrm rot="10800000">
            <a:off x="3402392" y="2487205"/>
            <a:ext cx="187965" cy="151114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6" name="갈매기형 수장 125"/>
          <p:cNvSpPr/>
          <p:nvPr/>
        </p:nvSpPr>
        <p:spPr>
          <a:xfrm>
            <a:off x="5547502" y="2284719"/>
            <a:ext cx="187965" cy="151114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7" name="갈매기형 수장 126"/>
          <p:cNvSpPr/>
          <p:nvPr/>
        </p:nvSpPr>
        <p:spPr>
          <a:xfrm rot="10800000">
            <a:off x="5551719" y="2478294"/>
            <a:ext cx="187965" cy="151114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3" name="갈매기형 수장 132"/>
          <p:cNvSpPr/>
          <p:nvPr/>
        </p:nvSpPr>
        <p:spPr>
          <a:xfrm>
            <a:off x="1253001" y="2288783"/>
            <a:ext cx="187965" cy="151114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5" name="갈매기형 수장 134"/>
          <p:cNvSpPr/>
          <p:nvPr/>
        </p:nvSpPr>
        <p:spPr>
          <a:xfrm rot="10800000">
            <a:off x="7661401" y="2299861"/>
            <a:ext cx="187965" cy="151114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6" name="아래쪽 화살표 135"/>
          <p:cNvSpPr/>
          <p:nvPr/>
        </p:nvSpPr>
        <p:spPr bwMode="auto">
          <a:xfrm>
            <a:off x="2010459" y="3497518"/>
            <a:ext cx="860130" cy="640991"/>
          </a:xfrm>
          <a:prstGeom prst="downArrow">
            <a:avLst/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7" name="아래쪽 화살표 136"/>
          <p:cNvSpPr/>
          <p:nvPr/>
        </p:nvSpPr>
        <p:spPr bwMode="auto">
          <a:xfrm rot="10800000">
            <a:off x="6287990" y="3473835"/>
            <a:ext cx="860130" cy="675177"/>
          </a:xfrm>
          <a:prstGeom prst="downArrow">
            <a:avLst/>
          </a:prstGeom>
          <a:solidFill>
            <a:srgbClr val="83A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5116" y="5583561"/>
            <a:ext cx="661840" cy="200619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59506" y="5498053"/>
            <a:ext cx="661840" cy="2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3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5534" y="1935549"/>
            <a:ext cx="2909386" cy="86177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Rix모던고딕 EB" pitchFamily="18" charset="-127"/>
                <a:ea typeface="Rix모던고딕 EB" pitchFamily="18" charset="-127"/>
              </a:defRPr>
            </a:lvl1pPr>
          </a:lstStyle>
          <a:p>
            <a:pPr algn="r"/>
            <a:r>
              <a:rPr lang="en-US" altLang="ko-KR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I. </a:t>
            </a:r>
            <a:r>
              <a:rPr lang="ko-KR" altLang="en-US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대화처리 시스템</a:t>
            </a:r>
            <a:r>
              <a:rPr lang="en-US" altLang="ko-KR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sz="28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135" y="233722"/>
            <a:ext cx="68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2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5" r="47251"/>
          <a:stretch>
            <a:fillRect/>
          </a:stretch>
        </p:blipFill>
        <p:spPr>
          <a:xfrm flipH="1">
            <a:off x="0" y="-1"/>
            <a:ext cx="3581401" cy="6884329"/>
          </a:xfrm>
          <a:custGeom>
            <a:avLst/>
            <a:gdLst>
              <a:gd name="connsiteX0" fmla="*/ 0 w 3519018"/>
              <a:gd name="connsiteY0" fmla="*/ 0 h 6562724"/>
              <a:gd name="connsiteX1" fmla="*/ 3519018 w 3519018"/>
              <a:gd name="connsiteY1" fmla="*/ 0 h 6562724"/>
              <a:gd name="connsiteX2" fmla="*/ 3519018 w 3519018"/>
              <a:gd name="connsiteY2" fmla="*/ 6562724 h 6562724"/>
              <a:gd name="connsiteX3" fmla="*/ 0 w 3519018"/>
              <a:gd name="connsiteY3" fmla="*/ 6562724 h 6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9018" h="6562724">
                <a:moveTo>
                  <a:pt x="0" y="0"/>
                </a:moveTo>
                <a:lnTo>
                  <a:pt x="3519018" y="0"/>
                </a:lnTo>
                <a:lnTo>
                  <a:pt x="3519018" y="6562724"/>
                </a:lnTo>
                <a:lnTo>
                  <a:pt x="0" y="6562724"/>
                </a:lnTo>
                <a:close/>
              </a:path>
            </a:pathLst>
          </a:custGeom>
        </p:spPr>
      </p:pic>
      <p:sp>
        <p:nvSpPr>
          <p:cNvPr id="6" name="TextBox 5"/>
          <p:cNvSpPr txBox="1"/>
          <p:nvPr/>
        </p:nvSpPr>
        <p:spPr>
          <a:xfrm>
            <a:off x="397934" y="2303392"/>
            <a:ext cx="2909386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Rix모던고딕 EB" pitchFamily="18" charset="-127"/>
                <a:ea typeface="Rix모던고딕 EB" pitchFamily="18" charset="-127"/>
              </a:defRPr>
            </a:lvl1pPr>
          </a:lstStyle>
          <a:p>
            <a:pPr algn="r"/>
            <a:r>
              <a:rPr lang="ko-KR" altLang="en-US" sz="2800" b="1" dirty="0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28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6935" y="718342"/>
            <a:ext cx="5183501" cy="54476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Rix모던고딕 EB" pitchFamily="18" charset="-127"/>
                <a:ea typeface="Rix모던고딕 EB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추진배경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바우처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지원 필요성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사업화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기술개발 역량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II.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상담 서비스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전문가 상담 서비스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상담 분석 서비스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 관리 시스템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III.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추진 계획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연구개발기관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연구개발비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사용에 관한 계획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평가기준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평가방법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연구실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보안조치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이행계획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95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 bwMode="auto">
          <a:xfrm>
            <a:off x="301599" y="3416157"/>
            <a:ext cx="8571740" cy="3054916"/>
          </a:xfrm>
          <a:prstGeom prst="rect">
            <a:avLst/>
          </a:prstGeom>
          <a:solidFill>
            <a:srgbClr val="E9E9E9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algn="ctr"/>
            <a:endParaRPr lang="ko-KR" altLang="en-US" sz="105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20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 bwMode="auto">
          <a:xfrm>
            <a:off x="534757" y="3867812"/>
            <a:ext cx="3816361" cy="24726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algn="ctr" defTabSz="844083" latinLnBrk="0">
              <a:defRPr/>
            </a:pPr>
            <a:endParaRPr lang="ko-KR" altLang="en-US" sz="969" kern="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534758" y="3572054"/>
            <a:ext cx="3815389" cy="294378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ko-KR" altLang="en-US" sz="1015" b="1" kern="0" spc="-28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현황 모니터링</a:t>
            </a:r>
            <a:endParaRPr lang="ko-KR" altLang="en-US" sz="1015" b="1" kern="0" spc="-28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179"/>
          <p:cNvSpPr/>
          <p:nvPr/>
        </p:nvSpPr>
        <p:spPr bwMode="auto">
          <a:xfrm>
            <a:off x="538951" y="3568887"/>
            <a:ext cx="824040" cy="297010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844083" latinLnBrk="0">
              <a:defRPr/>
            </a:pPr>
            <a:endParaRPr lang="ko-KR" altLang="en-US" sz="969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4820783" y="3840464"/>
            <a:ext cx="3820297" cy="249997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algn="ctr" defTabSz="844083" latinLnBrk="0">
              <a:defRPr/>
            </a:pPr>
            <a:endParaRPr lang="ko-KR" altLang="en-US" sz="969" kern="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820783" y="3570203"/>
            <a:ext cx="3820297" cy="294378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ko-KR" altLang="en-US" sz="1015" b="1" kern="0" spc="-28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상담사를</a:t>
            </a:r>
            <a:r>
              <a:rPr lang="ko-KR" altLang="en-US" sz="1015" b="1" kern="0" spc="-28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위한 상담 도우미</a:t>
            </a:r>
            <a:endParaRPr lang="ko-KR" altLang="en-US" sz="1015" b="1" kern="0" spc="-28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179"/>
          <p:cNvSpPr/>
          <p:nvPr/>
        </p:nvSpPr>
        <p:spPr bwMode="auto">
          <a:xfrm>
            <a:off x="4824975" y="3572182"/>
            <a:ext cx="824040" cy="297010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844083" latinLnBrk="0">
              <a:defRPr/>
            </a:pPr>
            <a:endParaRPr lang="ko-KR" altLang="en-US" sz="969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6" y="3936308"/>
            <a:ext cx="3608396" cy="184041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80"/>
          <a:stretch/>
        </p:blipFill>
        <p:spPr>
          <a:xfrm>
            <a:off x="5091703" y="3935825"/>
            <a:ext cx="3286910" cy="186613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1" name="텍스트 개체 틀 2"/>
          <p:cNvSpPr txBox="1">
            <a:spLocks/>
          </p:cNvSpPr>
          <p:nvPr/>
        </p:nvSpPr>
        <p:spPr>
          <a:xfrm>
            <a:off x="4968714" y="5829943"/>
            <a:ext cx="3621775" cy="4492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6311" lvl="1" indent="-116311" eaLnBrk="0" fontAlgn="base" latinLnBrk="0" hangingPunct="0">
              <a:lnSpc>
                <a:spcPct val="150000"/>
              </a:lnSpc>
              <a:spcBef>
                <a:spcPts val="185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969" b="1" spc="-18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</a:t>
            </a:r>
            <a:r>
              <a:rPr kumimoji="1" lang="ko-KR" altLang="en-US" sz="969" b="1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개입 시 </a:t>
            </a:r>
            <a:r>
              <a:rPr kumimoji="1" lang="ko-KR" altLang="en-US" sz="969" b="1" spc="-18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상담에 필요한 정보를 </a:t>
            </a:r>
            <a:r>
              <a:rPr kumimoji="1" lang="ko-KR" altLang="en-US" sz="969" b="1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획득하며 </a:t>
            </a:r>
            <a:r>
              <a:rPr kumimoji="1" lang="ko-KR" altLang="en-US" sz="969" b="1" spc="-18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고객의 질의에 응대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7426906" y="3930005"/>
            <a:ext cx="708749" cy="236175"/>
          </a:xfrm>
          <a:prstGeom prst="roundRect">
            <a:avLst>
              <a:gd name="adj" fmla="val 50000"/>
            </a:avLst>
          </a:prstGeom>
          <a:solidFill>
            <a:srgbClr val="0092D7">
              <a:alpha val="3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923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</a:t>
            </a:r>
            <a:endParaRPr lang="ko-KR" altLang="en-US" sz="923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657126" y="3938689"/>
            <a:ext cx="641335" cy="236175"/>
          </a:xfrm>
          <a:prstGeom prst="roundRect">
            <a:avLst>
              <a:gd name="adj" fmla="val 50000"/>
            </a:avLst>
          </a:prstGeom>
          <a:solidFill>
            <a:srgbClr val="0092D7">
              <a:alpha val="3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923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</a:t>
            </a:r>
            <a:endParaRPr lang="ko-KR" altLang="en-US" sz="923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제목 1"/>
          <p:cNvSpPr>
            <a:spLocks noGrp="1"/>
          </p:cNvSpPr>
          <p:nvPr>
            <p:ph type="title"/>
          </p:nvPr>
        </p:nvSpPr>
        <p:spPr>
          <a:xfrm>
            <a:off x="283484" y="56284"/>
            <a:ext cx="8589854" cy="35604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전문가 상담 서비스 </a:t>
            </a:r>
            <a:r>
              <a:rPr lang="en-US" altLang="ko-KR" dirty="0"/>
              <a:t>&gt; </a:t>
            </a:r>
            <a:r>
              <a:rPr lang="ko-KR" altLang="en-US" dirty="0" smtClean="0"/>
              <a:t>전문가 </a:t>
            </a:r>
            <a:r>
              <a:rPr lang="ko-KR" altLang="en-US" dirty="0" smtClean="0"/>
              <a:t>채팅 상담</a:t>
            </a:r>
            <a:endParaRPr lang="ko-KR" altLang="en-US" dirty="0"/>
          </a:p>
        </p:txBody>
      </p:sp>
      <p:sp>
        <p:nvSpPr>
          <p:cNvPr id="88" name="내용 개체 틀 5"/>
          <p:cNvSpPr>
            <a:spLocks noGrp="1"/>
          </p:cNvSpPr>
          <p:nvPr>
            <p:ph idx="1"/>
          </p:nvPr>
        </p:nvSpPr>
        <p:spPr>
          <a:xfrm>
            <a:off x="283485" y="459052"/>
            <a:ext cx="8589853" cy="622105"/>
          </a:xfrm>
        </p:spPr>
        <p:txBody>
          <a:bodyPr>
            <a:normAutofit/>
          </a:bodyPr>
          <a:lstStyle/>
          <a:p>
            <a:r>
              <a:rPr lang="ko-KR" altLang="en-US" sz="1200" dirty="0" smtClean="0"/>
              <a:t>사용자가 </a:t>
            </a:r>
            <a:r>
              <a:rPr lang="ko-KR" altLang="en-US" sz="1200" dirty="0" err="1"/>
              <a:t>챗봇과</a:t>
            </a:r>
            <a:r>
              <a:rPr lang="ko-KR" altLang="en-US" sz="1200" dirty="0"/>
              <a:t> 대화 중 상담원과의 대화를 원하는 경우 </a:t>
            </a:r>
            <a:r>
              <a:rPr lang="ko-KR" altLang="en-US" sz="1200" dirty="0" smtClean="0"/>
              <a:t>예약을 통해 </a:t>
            </a:r>
            <a:r>
              <a:rPr lang="ko-KR" altLang="en-US" sz="1200" dirty="0" err="1" smtClean="0"/>
              <a:t>상담사와</a:t>
            </a:r>
            <a:r>
              <a:rPr lang="ko-KR" altLang="en-US" sz="1200" dirty="0" smtClean="0"/>
              <a:t> 채팅으로 </a:t>
            </a:r>
            <a:r>
              <a:rPr lang="ko-KR" altLang="en-US" sz="1200" dirty="0" err="1" smtClean="0"/>
              <a:t>상담연결</a:t>
            </a:r>
            <a:endParaRPr lang="en-US" altLang="ko-KR" sz="1200" dirty="0" smtClean="0"/>
          </a:p>
          <a:p>
            <a:r>
              <a:rPr lang="ko-KR" altLang="en-US" sz="1200" dirty="0" smtClean="0"/>
              <a:t>상담 현황 모니터링 및 개입 도우미 도구 제공 </a:t>
            </a:r>
            <a:endParaRPr lang="en-US" altLang="ko-KR" sz="1200" dirty="0" smtClean="0"/>
          </a:p>
        </p:txBody>
      </p:sp>
      <p:sp>
        <p:nvSpPr>
          <p:cNvPr id="23" name="한쪽 모서리가 잘린 사각형 22"/>
          <p:cNvSpPr/>
          <p:nvPr/>
        </p:nvSpPr>
        <p:spPr bwMode="auto">
          <a:xfrm flipV="1">
            <a:off x="309638" y="1066953"/>
            <a:ext cx="8538241" cy="1897586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662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313198" y="1066955"/>
            <a:ext cx="921363" cy="1897586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  <a:extLst/>
        </p:spPr>
        <p:txBody>
          <a:bodyPr anchor="ctr">
            <a:sp3d>
              <a:bevelT w="0"/>
            </a:sp3d>
          </a:bodyPr>
          <a:lstStyle/>
          <a:p>
            <a:pPr marL="0" lvl="1" algn="ctr" latinLnBrk="0"/>
            <a:endParaRPr lang="en-US" altLang="ko-KR" sz="1015" b="1" kern="0" spc="-28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179"/>
          <p:cNvSpPr/>
          <p:nvPr/>
        </p:nvSpPr>
        <p:spPr bwMode="auto">
          <a:xfrm>
            <a:off x="297030" y="1046219"/>
            <a:ext cx="292746" cy="291000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844083" latinLnBrk="0">
              <a:defRPr/>
            </a:pPr>
            <a:endParaRPr lang="ko-KR" altLang="en-US" sz="969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05248" y="1180144"/>
            <a:ext cx="1769042" cy="498462"/>
          </a:xfrm>
          <a:prstGeom prst="roundRect">
            <a:avLst>
              <a:gd name="adj" fmla="val 9452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8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1108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8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ChatBot</a:t>
            </a:r>
            <a:r>
              <a:rPr lang="en-US" altLang="ko-KR" sz="1108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>
              <a:defRPr/>
            </a:pPr>
            <a:r>
              <a:rPr lang="en-US" altLang="ko-KR" sz="1108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  <a:endParaRPr lang="ko-KR" altLang="en-US" sz="1108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" name="직선 화살표 연결선 26"/>
          <p:cNvCxnSpPr>
            <a:stCxn id="54" idx="3"/>
          </p:cNvCxnSpPr>
          <p:nvPr/>
        </p:nvCxnSpPr>
        <p:spPr>
          <a:xfrm>
            <a:off x="3936260" y="1440049"/>
            <a:ext cx="116055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3208396" y="2544117"/>
            <a:ext cx="1588808" cy="434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870864" y="2272528"/>
            <a:ext cx="2003425" cy="522757"/>
          </a:xfrm>
          <a:prstGeom prst="roundRect">
            <a:avLst>
              <a:gd name="adj" fmla="val 9452"/>
            </a:avLst>
          </a:prstGeom>
          <a:solidFill>
            <a:schemeClr val="tx2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8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채팅 상담 시스템</a:t>
            </a: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2202401" y="1128564"/>
            <a:ext cx="930519" cy="167871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pPr algn="ctr" defTabSz="844083" latinLnBrk="0">
              <a:defRPr/>
            </a:pPr>
            <a:endParaRPr lang="ko-KR" altLang="en-US" sz="2215" b="1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/>
          <p:cNvCxnSpPr>
            <a:stCxn id="26" idx="2"/>
          </p:cNvCxnSpPr>
          <p:nvPr/>
        </p:nvCxnSpPr>
        <p:spPr>
          <a:xfrm flipH="1">
            <a:off x="5987626" y="1678606"/>
            <a:ext cx="2143" cy="59392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3615292" y="2277873"/>
            <a:ext cx="814383" cy="498462"/>
          </a:xfrm>
          <a:prstGeom prst="roundRect">
            <a:avLst>
              <a:gd name="adj" fmla="val 945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108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</a:t>
            </a:r>
          </a:p>
          <a:p>
            <a:pPr algn="ctr"/>
            <a:r>
              <a:rPr lang="en-US" altLang="ko-KR" sz="1108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108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410823" y="1839617"/>
            <a:ext cx="1144600" cy="28763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8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Bot API</a:t>
            </a:r>
            <a:endParaRPr lang="ko-KR" altLang="en-US" sz="1108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247885" y="1180144"/>
            <a:ext cx="531175" cy="498462"/>
          </a:xfrm>
          <a:prstGeom prst="roundRect">
            <a:avLst>
              <a:gd name="adj" fmla="val 9452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108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</a:p>
          <a:p>
            <a:pPr algn="ctr"/>
            <a:r>
              <a:rPr lang="en-US" altLang="ko-KR" sz="1108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108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669927" y="2177364"/>
            <a:ext cx="381831" cy="236193"/>
            <a:chOff x="5100932" y="4905704"/>
            <a:chExt cx="481742" cy="349298"/>
          </a:xfrm>
        </p:grpSpPr>
        <p:sp>
          <p:nvSpPr>
            <p:cNvPr id="36" name="모서리가 둥근 사각형 설명선 35"/>
            <p:cNvSpPr/>
            <p:nvPr/>
          </p:nvSpPr>
          <p:spPr>
            <a:xfrm>
              <a:off x="5261513" y="4999126"/>
              <a:ext cx="321161" cy="255876"/>
            </a:xfrm>
            <a:prstGeom prst="wedgeRoundRectCallout">
              <a:avLst>
                <a:gd name="adj1" fmla="val 1748"/>
                <a:gd name="adj2" fmla="val 64851"/>
                <a:gd name="adj3" fmla="val 1666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62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모서리가 둥근 사각형 설명선 36"/>
            <p:cNvSpPr/>
            <p:nvPr/>
          </p:nvSpPr>
          <p:spPr>
            <a:xfrm>
              <a:off x="5100932" y="4905704"/>
              <a:ext cx="321161" cy="255876"/>
            </a:xfrm>
            <a:prstGeom prst="wedgeRoundRectCallout">
              <a:avLst>
                <a:gd name="adj1" fmla="val -6316"/>
                <a:gd name="adj2" fmla="val 66026"/>
                <a:gd name="adj3" fmla="val 1666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62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73" y="1173027"/>
            <a:ext cx="360214" cy="360214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>
            <a:off x="2202401" y="1926177"/>
            <a:ext cx="93051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6" descr="avatar, boss, call, callback, chief, client, consultant, contact, employer, female, girl, human, lady, manager, operator, people, person, profile, support, supports, woman, work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0465" y="2057003"/>
            <a:ext cx="316522" cy="316572"/>
          </a:xfrm>
          <a:prstGeom prst="rect">
            <a:avLst/>
          </a:prstGeom>
          <a:noFill/>
        </p:spPr>
      </p:pic>
      <p:sp>
        <p:nvSpPr>
          <p:cNvPr id="41" name="Text Box 9"/>
          <p:cNvSpPr txBox="1">
            <a:spLocks noChangeArrowheads="1"/>
          </p:cNvSpPr>
          <p:nvPr/>
        </p:nvSpPr>
        <p:spPr bwMode="auto">
          <a:xfrm>
            <a:off x="1414880" y="2273686"/>
            <a:ext cx="221215" cy="1420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775208"/>
            <a:r>
              <a:rPr lang="ko-KR" altLang="en-US" sz="92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</a:p>
        </p:txBody>
      </p:sp>
      <p:pic>
        <p:nvPicPr>
          <p:cNvPr id="42" name="Picture 5" descr="D:\송성종\ppt 자료모음\아트클립\시스템\1398858021_iphon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8882" y="1699243"/>
            <a:ext cx="404854" cy="404918"/>
          </a:xfrm>
          <a:prstGeom prst="rect">
            <a:avLst/>
          </a:prstGeom>
          <a:noFill/>
        </p:spPr>
      </p:pic>
      <p:pic>
        <p:nvPicPr>
          <p:cNvPr id="43" name="Picture 6" descr="D:\송성종\ppt 자료모음\아트클립\시스템\1398857619_android-phone-colo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79677" y="1699243"/>
            <a:ext cx="404854" cy="404918"/>
          </a:xfrm>
          <a:prstGeom prst="rect">
            <a:avLst/>
          </a:prstGeom>
          <a:noFill/>
        </p:spPr>
      </p:pic>
      <p:pic>
        <p:nvPicPr>
          <p:cNvPr id="44" name="그림 24" descr="user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9" y="1735099"/>
            <a:ext cx="456919" cy="47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2"/>
          <p:cNvSpPr txBox="1">
            <a:spLocks noChangeArrowheads="1"/>
          </p:cNvSpPr>
          <p:nvPr/>
        </p:nvSpPr>
        <p:spPr bwMode="auto">
          <a:xfrm>
            <a:off x="2135886" y="1495130"/>
            <a:ext cx="1063634" cy="39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indent="0" algn="ctr" eaLnBrk="1" hangingPunct="1">
              <a:defRPr/>
            </a:pPr>
            <a:r>
              <a:rPr lang="en-US" altLang="ko-KR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969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en-US" altLang="ko-KR" sz="969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 eaLnBrk="1" hangingPunct="1">
              <a:defRPr/>
            </a:pPr>
            <a:r>
              <a:rPr lang="en-US" altLang="ko-KR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69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  <a:r>
              <a:rPr lang="en-US" altLang="ko-KR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69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2"/>
          <p:cNvSpPr txBox="1">
            <a:spLocks noChangeArrowheads="1"/>
          </p:cNvSpPr>
          <p:nvPr/>
        </p:nvSpPr>
        <p:spPr bwMode="auto">
          <a:xfrm>
            <a:off x="2093237" y="2377891"/>
            <a:ext cx="1144418" cy="39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indent="0" algn="ctr" eaLnBrk="1" hangingPunct="1">
              <a:defRPr/>
            </a:pPr>
            <a:r>
              <a:rPr lang="ko-KR" altLang="en-US" sz="969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 </a:t>
            </a:r>
            <a:r>
              <a:rPr lang="ko-KR" altLang="en-US" sz="969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</a:t>
            </a:r>
            <a:r>
              <a:rPr lang="ko-KR" altLang="en-US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en-US" altLang="ko-KR" sz="969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 eaLnBrk="1" hangingPunct="1">
              <a:defRPr/>
            </a:pPr>
            <a:r>
              <a:rPr lang="en-US" altLang="ko-KR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채팅 </a:t>
            </a:r>
            <a:r>
              <a:rPr lang="en-US" altLang="ko-KR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  <a:r>
              <a:rPr lang="en-US" altLang="ko-KR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969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69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2083" y="1941112"/>
            <a:ext cx="960649" cy="248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 latinLnBrk="0">
              <a:defRPr/>
            </a:pPr>
            <a:r>
              <a:rPr lang="ko-KR" altLang="en-US" sz="1015" b="1" kern="0" spc="-28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1015" b="1" kern="0" spc="-28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대화 전송</a:t>
            </a:r>
          </a:p>
        </p:txBody>
      </p:sp>
      <p:sp>
        <p:nvSpPr>
          <p:cNvPr id="48" name="TextBox 2"/>
          <p:cNvSpPr txBox="1">
            <a:spLocks noChangeArrowheads="1"/>
          </p:cNvSpPr>
          <p:nvPr/>
        </p:nvSpPr>
        <p:spPr bwMode="auto">
          <a:xfrm>
            <a:off x="6911946" y="1047386"/>
            <a:ext cx="1912520" cy="1889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marL="85725" indent="-8572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109538" lvl="1" indent="-109538" fontAlgn="base" latinLnBrk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 kumimoji="1" sz="1050" spc="-2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>
              <a:defRPr/>
            </a:pPr>
            <a:r>
              <a:rPr lang="ko-KR" altLang="en-US" sz="969" spc="-18" dirty="0"/>
              <a:t>고객 질의 발화 분석이 불가능한 경우 </a:t>
            </a:r>
            <a:r>
              <a:rPr lang="ko-KR" altLang="en-US" sz="969" spc="-18" dirty="0" err="1" smtClean="0"/>
              <a:t>상담사</a:t>
            </a:r>
            <a:r>
              <a:rPr lang="ko-KR" altLang="en-US" sz="969" spc="-18" dirty="0" smtClean="0"/>
              <a:t> 전환</a:t>
            </a:r>
            <a:endParaRPr lang="en-US" altLang="ko-KR" sz="969" dirty="0" smtClean="0"/>
          </a:p>
          <a:p>
            <a:pPr lvl="1">
              <a:defRPr/>
            </a:pPr>
            <a:r>
              <a:rPr lang="ko-KR" altLang="en-US" sz="969" dirty="0" smtClean="0"/>
              <a:t>고객이 </a:t>
            </a:r>
            <a:r>
              <a:rPr lang="ko-KR" altLang="en-US" sz="969" dirty="0" err="1"/>
              <a:t>챗봇과</a:t>
            </a:r>
            <a:r>
              <a:rPr lang="ko-KR" altLang="en-US" sz="969" dirty="0"/>
              <a:t> </a:t>
            </a:r>
            <a:r>
              <a:rPr lang="ko-KR" altLang="en-US" sz="969" dirty="0" smtClean="0"/>
              <a:t>상담 예약</a:t>
            </a:r>
            <a:endParaRPr lang="en-US" altLang="ko-KR" sz="969" dirty="0" smtClean="0"/>
          </a:p>
          <a:p>
            <a:pPr lvl="1">
              <a:defRPr/>
            </a:pPr>
            <a:r>
              <a:rPr lang="ko-KR" altLang="en-US" sz="969" dirty="0" smtClean="0"/>
              <a:t>전문 </a:t>
            </a:r>
            <a:r>
              <a:rPr lang="ko-KR" altLang="en-US" sz="969" dirty="0" err="1" smtClean="0"/>
              <a:t>상담사는</a:t>
            </a:r>
            <a:r>
              <a:rPr lang="ko-KR" altLang="en-US" sz="969" dirty="0" smtClean="0"/>
              <a:t> 봇</a:t>
            </a:r>
            <a:r>
              <a:rPr lang="en-US" altLang="ko-KR" sz="969" dirty="0"/>
              <a:t>API</a:t>
            </a:r>
            <a:r>
              <a:rPr lang="ko-KR" altLang="en-US" sz="969" dirty="0"/>
              <a:t>를 통하여 </a:t>
            </a:r>
            <a:r>
              <a:rPr lang="ko-KR" altLang="en-US" sz="969" dirty="0" err="1"/>
              <a:t>챗봇</a:t>
            </a:r>
            <a:r>
              <a:rPr lang="ko-KR" altLang="en-US" sz="969" dirty="0"/>
              <a:t> </a:t>
            </a:r>
            <a:r>
              <a:rPr lang="ko-KR" altLang="en-US" sz="969" dirty="0" err="1"/>
              <a:t>상담이력을</a:t>
            </a:r>
            <a:r>
              <a:rPr lang="ko-KR" altLang="en-US" sz="969" dirty="0"/>
              <a:t> </a:t>
            </a:r>
            <a:r>
              <a:rPr lang="ko-KR" altLang="en-US" sz="969" dirty="0" smtClean="0"/>
              <a:t> 제공 받음</a:t>
            </a:r>
            <a:endParaRPr lang="en-US" altLang="ko-KR" sz="969" dirty="0" smtClean="0"/>
          </a:p>
          <a:p>
            <a:pPr lvl="1">
              <a:defRPr/>
            </a:pPr>
            <a:r>
              <a:rPr lang="ko-KR" altLang="en-US" sz="969" dirty="0" err="1" smtClean="0"/>
              <a:t>상담사는</a:t>
            </a:r>
            <a:r>
              <a:rPr lang="ko-KR" altLang="en-US" sz="969" dirty="0" smtClean="0"/>
              <a:t> </a:t>
            </a:r>
            <a:r>
              <a:rPr lang="ko-KR" altLang="en-US" sz="969" dirty="0" err="1" smtClean="0"/>
              <a:t>채팅상담</a:t>
            </a:r>
            <a:r>
              <a:rPr lang="ko-KR" altLang="en-US" sz="969" dirty="0" smtClean="0"/>
              <a:t> 시스템을 이용해 채팅 상담 </a:t>
            </a:r>
            <a:endParaRPr lang="en-US" altLang="ko-KR" sz="969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3405085" y="1190818"/>
            <a:ext cx="531175" cy="498462"/>
          </a:xfrm>
          <a:prstGeom prst="roundRect">
            <a:avLst>
              <a:gd name="adj" fmla="val 9452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108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</a:t>
            </a:r>
            <a:endParaRPr lang="en-US" altLang="ko-KR" sz="1108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8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</a:t>
            </a:r>
            <a:endParaRPr lang="ko-KR" altLang="en-US" sz="1108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>
            <a:endCxn id="54" idx="1"/>
          </p:cNvCxnSpPr>
          <p:nvPr/>
        </p:nvCxnSpPr>
        <p:spPr>
          <a:xfrm flipV="1">
            <a:off x="3141355" y="1440049"/>
            <a:ext cx="263730" cy="63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양쪽 모서리가 둥근 사각형 64"/>
          <p:cNvSpPr/>
          <p:nvPr/>
        </p:nvSpPr>
        <p:spPr bwMode="auto">
          <a:xfrm>
            <a:off x="296091" y="3102914"/>
            <a:ext cx="8577247" cy="374104"/>
          </a:xfrm>
          <a:prstGeom prst="round2Same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lvl="1" algn="ctr">
              <a:defRPr/>
            </a:pP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채팅 상담 시스템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텍스트 개체 틀 2"/>
          <p:cNvSpPr txBox="1">
            <a:spLocks/>
          </p:cNvSpPr>
          <p:nvPr/>
        </p:nvSpPr>
        <p:spPr>
          <a:xfrm>
            <a:off x="555975" y="5816653"/>
            <a:ext cx="3923564" cy="5402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6311" lvl="1" indent="-116311" eaLnBrk="0" fontAlgn="base" latinLnBrk="0" hangingPunct="0">
              <a:lnSpc>
                <a:spcPct val="150000"/>
              </a:lnSpc>
              <a:spcBef>
                <a:spcPts val="185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969" b="1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</a:t>
            </a:r>
            <a:r>
              <a:rPr kumimoji="1" lang="ko-KR" altLang="en-US" sz="969" b="1" spc="-18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모니터링을 통해서 실시간으로 오류를 식별하고 상담원이 개입 가능한 도구 제공</a:t>
            </a:r>
            <a:endParaRPr kumimoji="1" lang="en-US" altLang="ko-KR" sz="969" b="1" spc="-18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왼쪽/오른쪽 화살표 67"/>
          <p:cNvSpPr/>
          <p:nvPr/>
        </p:nvSpPr>
        <p:spPr>
          <a:xfrm rot="8699563" flipH="1">
            <a:off x="1769358" y="1399345"/>
            <a:ext cx="423077" cy="245427"/>
          </a:xfrm>
          <a:prstGeom prst="leftRightArrow">
            <a:avLst>
              <a:gd name="adj1" fmla="val 33414"/>
              <a:gd name="adj2" fmla="val 52293"/>
            </a:avLst>
          </a:prstGeom>
          <a:solidFill>
            <a:srgbClr val="006DC1"/>
          </a:solidFill>
          <a:ln w="38100" cap="flat" cmpd="sng" algn="ctr">
            <a:noFill/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1200" dirty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왼쪽/오른쪽 화살표 68"/>
          <p:cNvSpPr/>
          <p:nvPr/>
        </p:nvSpPr>
        <p:spPr>
          <a:xfrm rot="13069531" flipH="1">
            <a:off x="1721063" y="2194746"/>
            <a:ext cx="423077" cy="245427"/>
          </a:xfrm>
          <a:prstGeom prst="leftRightArrow">
            <a:avLst>
              <a:gd name="adj1" fmla="val 33414"/>
              <a:gd name="adj2" fmla="val 52293"/>
            </a:avLst>
          </a:prstGeom>
          <a:solidFill>
            <a:srgbClr val="006DC1"/>
          </a:solidFill>
          <a:ln w="38100" cap="flat" cmpd="sng" algn="ctr">
            <a:noFill/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1200" dirty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26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AI </a:t>
            </a:r>
            <a:r>
              <a:rPr lang="ko-KR" altLang="en-US" dirty="0" err="1" smtClean="0"/>
              <a:t>상담분석</a:t>
            </a:r>
            <a:r>
              <a:rPr lang="ko-KR" altLang="en-US" dirty="0" smtClean="0"/>
              <a:t> 시스템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상담분석</a:t>
            </a:r>
            <a:r>
              <a:rPr lang="ko-KR" altLang="en-US" dirty="0" smtClean="0"/>
              <a:t>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21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pic>
        <p:nvPicPr>
          <p:cNvPr id="6145" name="_x208071272" descr="EMB000006c445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80" y="762000"/>
            <a:ext cx="5501640" cy="537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747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AI </a:t>
            </a:r>
            <a:r>
              <a:rPr lang="ko-KR" altLang="en-US" dirty="0" err="1"/>
              <a:t>상담분석</a:t>
            </a:r>
            <a:r>
              <a:rPr lang="ko-KR" altLang="en-US" dirty="0"/>
              <a:t> 시스템 </a:t>
            </a:r>
            <a:r>
              <a:rPr lang="en-US" altLang="ko-KR" dirty="0"/>
              <a:t>&gt; </a:t>
            </a:r>
            <a:r>
              <a:rPr lang="ko-KR" altLang="en-US" dirty="0" err="1" smtClean="0"/>
              <a:t>축어록</a:t>
            </a:r>
            <a:r>
              <a:rPr lang="ko-KR" altLang="en-US" dirty="0" smtClean="0"/>
              <a:t>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STT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22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3485" y="520009"/>
            <a:ext cx="8589853" cy="654612"/>
          </a:xfrm>
        </p:spPr>
        <p:txBody>
          <a:bodyPr>
            <a:normAutofit/>
          </a:bodyPr>
          <a:lstStyle/>
          <a:p>
            <a:r>
              <a:rPr lang="ko-KR" altLang="en-US" sz="1400" dirty="0" smtClean="0"/>
              <a:t>음성 및 화성 상담한 축어록 데이터를 텍스트 로 변환하는 작업 수행</a:t>
            </a:r>
            <a:endParaRPr lang="ko-KR" altLang="en-US" sz="1400" dirty="0"/>
          </a:p>
        </p:txBody>
      </p:sp>
      <p:sp>
        <p:nvSpPr>
          <p:cNvPr id="92" name="직사각형 91"/>
          <p:cNvSpPr/>
          <p:nvPr/>
        </p:nvSpPr>
        <p:spPr bwMode="auto">
          <a:xfrm>
            <a:off x="104333" y="1554122"/>
            <a:ext cx="4278014" cy="4452243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4838863" y="1554124"/>
            <a:ext cx="4136075" cy="4452242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100948" y="1174627"/>
            <a:ext cx="4282812" cy="379498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latinLnBrk="0">
              <a:defRPr/>
            </a:pPr>
            <a:r>
              <a:rPr lang="ko-KR" altLang="en-US" sz="1100" b="1" kern="0" spc="-3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한국어 자연어 대화 음성인식 엔진 </a:t>
            </a:r>
          </a:p>
        </p:txBody>
      </p:sp>
      <p:sp>
        <p:nvSpPr>
          <p:cNvPr id="95" name="직사각형 179"/>
          <p:cNvSpPr/>
          <p:nvPr/>
        </p:nvSpPr>
        <p:spPr bwMode="auto">
          <a:xfrm>
            <a:off x="93329" y="1174626"/>
            <a:ext cx="610068" cy="379498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105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4838863" y="1174622"/>
            <a:ext cx="4136075" cy="379498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latinLnBrk="0">
              <a:defRPr/>
            </a:pPr>
            <a:r>
              <a:rPr lang="ko-KR" altLang="en-US" sz="1100" b="1" kern="0" spc="-3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화상회의 환경의 </a:t>
            </a:r>
            <a:r>
              <a:rPr lang="ko-KR" altLang="en-US" sz="1100" b="1" kern="0" spc="-30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다중화자</a:t>
            </a:r>
            <a:r>
              <a:rPr lang="ko-KR" altLang="en-US" sz="1100" b="1" kern="0" spc="-3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음성인식 시스템 고도화 </a:t>
            </a:r>
          </a:p>
        </p:txBody>
      </p:sp>
      <p:sp>
        <p:nvSpPr>
          <p:cNvPr id="97" name="직사각형 179"/>
          <p:cNvSpPr/>
          <p:nvPr/>
        </p:nvSpPr>
        <p:spPr bwMode="auto">
          <a:xfrm>
            <a:off x="4844908" y="1174621"/>
            <a:ext cx="673329" cy="379498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105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854" y="1676701"/>
            <a:ext cx="3826934" cy="3388397"/>
          </a:xfrm>
          <a:prstGeom prst="rect">
            <a:avLst/>
          </a:prstGeom>
        </p:spPr>
      </p:pic>
      <p:sp>
        <p:nvSpPr>
          <p:cNvPr id="156" name="직사각형 155"/>
          <p:cNvSpPr/>
          <p:nvPr/>
        </p:nvSpPr>
        <p:spPr>
          <a:xfrm>
            <a:off x="220001" y="5406016"/>
            <a:ext cx="3924254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시나리오 환경에 최적화된 음향</a:t>
            </a:r>
            <a:r>
              <a:rPr kumimoji="1"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언어 모델 학습 도구</a:t>
            </a:r>
            <a:endParaRPr kumimoji="1" lang="en-US" altLang="ko-KR" sz="10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기반 한국어 대화형 음성 인식 </a:t>
            </a:r>
            <a:endParaRPr kumimoji="1" lang="en-US" altLang="ko-KR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4944773" y="5234518"/>
            <a:ext cx="3924254" cy="840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범용 </a:t>
            </a:r>
            <a:r>
              <a:rPr kumimoji="1"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CPU/GPU 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고효율</a:t>
            </a:r>
            <a:r>
              <a:rPr kumimoji="1"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병렬화 음성인식 </a:t>
            </a:r>
            <a:r>
              <a:rPr kumimoji="1" lang="ko-KR" altLang="en-US" sz="1000" spc="-20" dirty="0" err="1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디코딩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000" spc="-20" dirty="0" err="1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개발디코딩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속도 개선을 위해 </a:t>
            </a:r>
            <a:r>
              <a:rPr kumimoji="1"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sub sampled 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</a:t>
            </a:r>
            <a:r>
              <a:rPr kumimoji="1"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TDNN 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음향 모델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kumimoji="1" lang="en-US" altLang="ko-KR" sz="10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SIMD 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 사용 확대를 통한 </a:t>
            </a:r>
            <a:r>
              <a:rPr kumimoji="1" lang="ko-KR" altLang="en-US" sz="1000" spc="-20" dirty="0" err="1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인식속도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향상 기술 개발</a:t>
            </a:r>
            <a:endParaRPr kumimoji="1" lang="en-US" altLang="ko-KR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지정된 화상회의 서비스 도메인 환경에 최적화된 음성인식엔진</a:t>
            </a:r>
          </a:p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endParaRPr kumimoji="1" lang="ko-KR" altLang="en-US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7253323" y="63049"/>
            <a:ext cx="1631843" cy="871671"/>
          </a:xfrm>
          <a:prstGeom prst="rect">
            <a:avLst/>
          </a:prstGeom>
          <a:solidFill>
            <a:srgbClr val="F7B6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추가</a:t>
            </a:r>
            <a:r>
              <a:rPr lang="en-US" altLang="ko-KR" dirty="0" smtClean="0">
                <a:solidFill>
                  <a:schemeClr val="tx1"/>
                </a:solidFill>
              </a:rPr>
              <a:t>/STT </a:t>
            </a:r>
            <a:r>
              <a:rPr lang="ko-KR" altLang="en-US" dirty="0">
                <a:solidFill>
                  <a:schemeClr val="tx1"/>
                </a:solidFill>
              </a:rPr>
              <a:t>내용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 필요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 err="1">
                <a:solidFill>
                  <a:schemeClr val="tx1"/>
                </a:solidFill>
              </a:rPr>
              <a:t>셀바스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5" name="그룹 224"/>
          <p:cNvGrpSpPr/>
          <p:nvPr/>
        </p:nvGrpSpPr>
        <p:grpSpPr>
          <a:xfrm>
            <a:off x="201898" y="1676700"/>
            <a:ext cx="4126262" cy="3557818"/>
            <a:chOff x="486283" y="404665"/>
            <a:chExt cx="6696745" cy="4536503"/>
          </a:xfrm>
        </p:grpSpPr>
        <p:grpSp>
          <p:nvGrpSpPr>
            <p:cNvPr id="226" name="그룹 225"/>
            <p:cNvGrpSpPr/>
            <p:nvPr/>
          </p:nvGrpSpPr>
          <p:grpSpPr>
            <a:xfrm>
              <a:off x="486283" y="404665"/>
              <a:ext cx="6696745" cy="4536503"/>
              <a:chOff x="539551" y="404665"/>
              <a:chExt cx="6696745" cy="4536503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799494" y="3214138"/>
                <a:ext cx="1265989" cy="307688"/>
              </a:xfrm>
              <a:prstGeom prst="rect">
                <a:avLst/>
              </a:prstGeom>
              <a:solidFill>
                <a:srgbClr val="A5C249">
                  <a:lumMod val="20000"/>
                  <a:lumOff val="80000"/>
                </a:srgbClr>
              </a:solidFill>
              <a:ln>
                <a:solidFill>
                  <a:srgbClr val="A5C24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A5C249">
                        <a:lumMod val="50000"/>
                      </a:srgbClr>
                    </a:solidFill>
                    <a:effectLst/>
                    <a:uLnTx/>
                    <a:uFillTx/>
                    <a:latin typeface="나눔스퀘어 Bold"/>
                    <a:ea typeface="나눔스퀘어"/>
                  </a:rPr>
                  <a:t>잡음 제거</a:t>
                </a:r>
                <a:endPara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A5C249">
                      <a:lumMod val="50000"/>
                    </a:srgbClr>
                  </a:solidFill>
                  <a:effectLst/>
                  <a:uLnTx/>
                  <a:uFillTx/>
                  <a:latin typeface="나눔스퀘어 Bold"/>
                  <a:ea typeface="나눔스퀘어"/>
                </a:endParaRPr>
              </a:p>
            </p:txBody>
          </p:sp>
          <p:sp>
            <p:nvSpPr>
              <p:cNvPr id="229" name="AutoShape 25"/>
              <p:cNvSpPr>
                <a:spLocks noChangeArrowheads="1"/>
              </p:cNvSpPr>
              <p:nvPr/>
            </p:nvSpPr>
            <p:spPr bwMode="auto">
              <a:xfrm>
                <a:off x="539551" y="2081045"/>
                <a:ext cx="6696745" cy="2860123"/>
              </a:xfrm>
              <a:prstGeom prst="roundRect">
                <a:avLst>
                  <a:gd name="adj" fmla="val 5972"/>
                </a:avLst>
              </a:prstGeom>
              <a:noFill/>
              <a:ln w="25400" cap="rnd" algn="ctr">
                <a:solidFill>
                  <a:sysClr val="window" lastClr="FFFFFF">
                    <a:lumMod val="75000"/>
                  </a:sys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스퀘어 Bold"/>
                </a:endParaRPr>
              </a:p>
            </p:txBody>
          </p:sp>
          <p:sp>
            <p:nvSpPr>
              <p:cNvPr id="230" name="AutoShape 25"/>
              <p:cNvSpPr>
                <a:spLocks noChangeArrowheads="1"/>
              </p:cNvSpPr>
              <p:nvPr/>
            </p:nvSpPr>
            <p:spPr bwMode="auto">
              <a:xfrm>
                <a:off x="2646244" y="2493158"/>
                <a:ext cx="1330495" cy="2341776"/>
              </a:xfrm>
              <a:prstGeom prst="roundRect">
                <a:avLst>
                  <a:gd name="adj" fmla="val 5972"/>
                </a:avLst>
              </a:prstGeom>
              <a:noFill/>
              <a:ln w="19050" cap="rnd" algn="ctr">
                <a:solidFill>
                  <a:srgbClr val="4F81BD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스퀘어 Bold"/>
                </a:endParaRPr>
              </a:p>
            </p:txBody>
          </p:sp>
          <p:pic>
            <p:nvPicPr>
              <p:cNvPr id="231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052" y="3214137"/>
                <a:ext cx="1265013" cy="15110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2" name="Text Box 75"/>
              <p:cNvSpPr txBox="1">
                <a:spLocks noChangeArrowheads="1"/>
              </p:cNvSpPr>
              <p:nvPr/>
            </p:nvSpPr>
            <p:spPr bwMode="auto">
              <a:xfrm>
                <a:off x="2652829" y="2564904"/>
                <a:ext cx="1323909" cy="725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lnSpc>
                    <a:spcPct val="115000"/>
                  </a:lnSpc>
                  <a:spcBef>
                    <a:spcPct val="50000"/>
                  </a:spcBef>
                  <a:buSzPct val="120000"/>
                  <a:buBlip>
                    <a:blip r:embed="rId5"/>
                  </a:buBlip>
                  <a:defRPr kumimoji="1" sz="16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lnSpc>
                    <a:spcPct val="115000"/>
                  </a:lnSpc>
                  <a:spcBef>
                    <a:spcPct val="50000"/>
                  </a:spcBef>
                  <a:buBlip>
                    <a:blip r:embed="rId6"/>
                  </a:buBlip>
                  <a:defRPr kumimoji="1" sz="14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lnSpc>
                    <a:spcPct val="115000"/>
                  </a:lnSpc>
                  <a:spcBef>
                    <a:spcPct val="50000"/>
                  </a:spcBef>
                  <a:buBlip>
                    <a:blip r:embed="rId7"/>
                  </a:buBlip>
                  <a:defRPr kumimoji="1" sz="14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lnSpc>
                    <a:spcPct val="115000"/>
                  </a:lnSpc>
                  <a:spcBef>
                    <a:spcPct val="50000"/>
                  </a:spcBef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lnSpc>
                    <a:spcPct val="115000"/>
                  </a:lnSpc>
                  <a:spcBef>
                    <a:spcPct val="50000"/>
                  </a:spcBef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5C249">
                        <a:lumMod val="50000"/>
                      </a:srgbClr>
                    </a:solidFill>
                    <a:effectLst/>
                    <a:uLnTx/>
                    <a:uFillTx/>
                    <a:latin typeface="나눔스퀘어 Bold"/>
                    <a:ea typeface="맑은 고딕" pitchFamily="50" charset="-127"/>
                  </a:rPr>
                  <a:t>음향모델</a:t>
                </a:r>
                <a:endPara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A5C249">
                      <a:lumMod val="50000"/>
                    </a:srgbClr>
                  </a:solidFill>
                  <a:effectLst/>
                  <a:uLnTx/>
                  <a:uFillTx/>
                  <a:latin typeface="나눔스퀘어 Bold"/>
                  <a:ea typeface="맑은 고딕" pitchFamily="50" charset="-127"/>
                </a:endParaRPr>
              </a:p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5C249">
                        <a:lumMod val="50000"/>
                      </a:srgbClr>
                    </a:solidFill>
                    <a:effectLst/>
                    <a:uLnTx/>
                    <a:uFillTx/>
                    <a:latin typeface="나눔스퀘어 Bold"/>
                    <a:ea typeface="맑은 고딕" pitchFamily="50" charset="-127"/>
                  </a:rPr>
                  <a:t>DNN Scoring</a:t>
                </a:r>
              </a:p>
            </p:txBody>
          </p:sp>
          <p:sp>
            <p:nvSpPr>
              <p:cNvPr id="233" name="오른쪽 화살표 232"/>
              <p:cNvSpPr/>
              <p:nvPr/>
            </p:nvSpPr>
            <p:spPr>
              <a:xfrm>
                <a:off x="4067944" y="3611242"/>
                <a:ext cx="237141" cy="321814"/>
              </a:xfrm>
              <a:prstGeom prst="righ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/>
                  <a:ea typeface="나눔스퀘어"/>
                  <a:cs typeface="+mn-cs"/>
                </a:endParaRPr>
              </a:p>
            </p:txBody>
          </p:sp>
          <p:sp>
            <p:nvSpPr>
              <p:cNvPr id="234" name="AutoShape 25"/>
              <p:cNvSpPr>
                <a:spLocks noChangeArrowheads="1"/>
              </p:cNvSpPr>
              <p:nvPr/>
            </p:nvSpPr>
            <p:spPr bwMode="auto">
              <a:xfrm>
                <a:off x="4363279" y="2493158"/>
                <a:ext cx="1324763" cy="2341776"/>
              </a:xfrm>
              <a:prstGeom prst="roundRect">
                <a:avLst>
                  <a:gd name="adj" fmla="val 5972"/>
                </a:avLst>
              </a:prstGeom>
              <a:noFill/>
              <a:ln w="19050" cap="rnd" algn="ctr">
                <a:solidFill>
                  <a:srgbClr val="009DD9">
                    <a:lumMod val="60000"/>
                    <a:lumOff val="40000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스퀘어 Bold"/>
                </a:endParaRPr>
              </a:p>
            </p:txBody>
          </p:sp>
          <p:sp>
            <p:nvSpPr>
              <p:cNvPr id="235" name="오른쪽 화살표 234"/>
              <p:cNvSpPr/>
              <p:nvPr/>
            </p:nvSpPr>
            <p:spPr>
              <a:xfrm>
                <a:off x="2131959" y="968242"/>
                <a:ext cx="237141" cy="339662"/>
              </a:xfrm>
              <a:prstGeom prst="righ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/>
                  <a:ea typeface="나눔스퀘어"/>
                  <a:cs typeface="+mn-cs"/>
                </a:endParaRPr>
              </a:p>
            </p:txBody>
          </p:sp>
          <p:sp>
            <p:nvSpPr>
              <p:cNvPr id="236" name="오른쪽 화살표 235"/>
              <p:cNvSpPr/>
              <p:nvPr/>
            </p:nvSpPr>
            <p:spPr>
              <a:xfrm rot="5400000">
                <a:off x="4336963" y="1704013"/>
                <a:ext cx="260774" cy="308880"/>
              </a:xfrm>
              <a:prstGeom prst="righ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/>
                  <a:ea typeface="나눔스퀘어"/>
                  <a:cs typeface="+mn-cs"/>
                </a:endParaRPr>
              </a:p>
            </p:txBody>
          </p:sp>
          <p:sp>
            <p:nvSpPr>
              <p:cNvPr id="237" name="Text Box 75"/>
              <p:cNvSpPr txBox="1">
                <a:spLocks noChangeArrowheads="1"/>
              </p:cNvSpPr>
              <p:nvPr/>
            </p:nvSpPr>
            <p:spPr bwMode="auto">
              <a:xfrm>
                <a:off x="1579620" y="2083034"/>
                <a:ext cx="5273614" cy="36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lnSpc>
                    <a:spcPct val="115000"/>
                  </a:lnSpc>
                  <a:spcBef>
                    <a:spcPct val="50000"/>
                  </a:spcBef>
                  <a:buSzPct val="120000"/>
                  <a:buBlip>
                    <a:blip r:embed="rId5"/>
                  </a:buBlip>
                  <a:defRPr kumimoji="1" sz="16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lnSpc>
                    <a:spcPct val="115000"/>
                  </a:lnSpc>
                  <a:spcBef>
                    <a:spcPct val="50000"/>
                  </a:spcBef>
                  <a:buBlip>
                    <a:blip r:embed="rId6"/>
                  </a:buBlip>
                  <a:defRPr kumimoji="1" sz="14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lnSpc>
                    <a:spcPct val="115000"/>
                  </a:lnSpc>
                  <a:spcBef>
                    <a:spcPct val="50000"/>
                  </a:spcBef>
                  <a:buBlip>
                    <a:blip r:embed="rId7"/>
                  </a:buBlip>
                  <a:defRPr kumimoji="1" sz="14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lnSpc>
                    <a:spcPct val="115000"/>
                  </a:lnSpc>
                  <a:spcBef>
                    <a:spcPct val="50000"/>
                  </a:spcBef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lnSpc>
                    <a:spcPct val="115000"/>
                  </a:lnSpc>
                  <a:spcBef>
                    <a:spcPct val="50000"/>
                  </a:spcBef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7406D">
                        <a:lumMod val="75000"/>
                      </a:srgbClr>
                    </a:solidFill>
                    <a:effectLst/>
                    <a:uLnTx/>
                    <a:uFillTx/>
                    <a:latin typeface="나눔스퀘어 Bold"/>
                    <a:ea typeface="맑은 고딕" pitchFamily="50" charset="-127"/>
                  </a:rPr>
                  <a:t>딥 러닝 기반의 </a:t>
                </a:r>
                <a:r>
                  <a:rPr kumimoji="0" lang="ko-KR" altLang="en-US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7406D">
                        <a:lumMod val="75000"/>
                      </a:srgbClr>
                    </a:solidFill>
                    <a:effectLst/>
                    <a:uLnTx/>
                    <a:uFillTx/>
                    <a:latin typeface="나눔스퀘어 Bold"/>
                    <a:ea typeface="맑은 고딕" pitchFamily="50" charset="-127"/>
                  </a:rPr>
                  <a:t>한국어 </a:t>
                </a:r>
                <a:r>
                  <a:rPr kumimoji="0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7406D">
                        <a:lumMod val="75000"/>
                      </a:srgbClr>
                    </a:solidFill>
                    <a:effectLst/>
                    <a:uLnTx/>
                    <a:uFillTx/>
                    <a:latin typeface="나눔스퀘어 Bold"/>
                    <a:ea typeface="맑은 고딕" pitchFamily="50" charset="-127"/>
                  </a:rPr>
                  <a:t>대화형 음성인식 시스템</a:t>
                </a:r>
                <a:endPara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7406D">
                      <a:lumMod val="75000"/>
                    </a:srgbClr>
                  </a:solidFill>
                  <a:effectLst/>
                  <a:uLnTx/>
                  <a:uFillTx/>
                  <a:latin typeface="나눔스퀘어 Bold"/>
                  <a:ea typeface="맑은 고딕" pitchFamily="50" charset="-127"/>
                </a:endParaRPr>
              </a:p>
            </p:txBody>
          </p:sp>
          <p:grpSp>
            <p:nvGrpSpPr>
              <p:cNvPr id="238" name="그룹 237"/>
              <p:cNvGrpSpPr/>
              <p:nvPr/>
            </p:nvGrpSpPr>
            <p:grpSpPr>
              <a:xfrm>
                <a:off x="2616496" y="404665"/>
                <a:ext cx="4619800" cy="1224136"/>
                <a:chOff x="2996785" y="404665"/>
                <a:chExt cx="4239512" cy="1224136"/>
              </a:xfrm>
            </p:grpSpPr>
            <p:sp>
              <p:nvSpPr>
                <p:cNvPr id="252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3262205" y="417896"/>
                  <a:ext cx="3532394" cy="4539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lnSpc>
                      <a:spcPct val="115000"/>
                    </a:lnSpc>
                    <a:spcBef>
                      <a:spcPct val="50000"/>
                    </a:spcBef>
                    <a:buSzPct val="120000"/>
                    <a:buBlip>
                      <a:blip r:embed="rId5"/>
                    </a:buBlip>
                    <a:defRPr kumimoji="1" sz="16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lnSpc>
                      <a:spcPct val="115000"/>
                    </a:lnSpc>
                    <a:spcBef>
                      <a:spcPct val="50000"/>
                    </a:spcBef>
                    <a:buBlip>
                      <a:blip r:embed="rId6"/>
                    </a:buBlip>
                    <a:defRPr kumimoji="1" sz="14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lnSpc>
                      <a:spcPct val="115000"/>
                    </a:lnSpc>
                    <a:spcBef>
                      <a:spcPct val="50000"/>
                    </a:spcBef>
                    <a:buBlip>
                      <a:blip r:embed="rId7"/>
                    </a:buBlip>
                    <a:defRPr kumimoji="1" sz="14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lnSpc>
                      <a:spcPct val="115000"/>
                    </a:lnSpc>
                    <a:spcBef>
                      <a:spcPct val="50000"/>
                    </a:spcBef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lnSpc>
                      <a:spcPct val="115000"/>
                    </a:lnSpc>
                    <a:spcBef>
                      <a:spcPct val="50000"/>
                    </a:spcBef>
                    <a:buClr>
                      <a:srgbClr val="4D4D4D"/>
                    </a:buClr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lnSpc>
                      <a:spcPct val="115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4D4D4D"/>
                    </a:buClr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lnSpc>
                      <a:spcPct val="115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4D4D4D"/>
                    </a:buClr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lnSpc>
                      <a:spcPct val="115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4D4D4D"/>
                    </a:buClr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lnSpc>
                      <a:spcPct val="115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4D4D4D"/>
                    </a:buClr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marL="0" marR="0" lvl="0" indent="0" algn="ctr" defTabSz="914400" eaLnBrk="0" fontAlgn="auto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A5C249">
                          <a:lumMod val="50000"/>
                        </a:srgbClr>
                      </a:solidFill>
                      <a:effectLst/>
                      <a:uLnTx/>
                      <a:uFillTx/>
                      <a:latin typeface="나눔스퀘어 Bold"/>
                      <a:ea typeface="맑은 고딕" pitchFamily="50" charset="-127"/>
                    </a:rPr>
                    <a:t>서비스 </a:t>
                  </a: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5C249">
                          <a:lumMod val="50000"/>
                        </a:srgbClr>
                      </a:solidFill>
                      <a:effectLst/>
                      <a:uLnTx/>
                      <a:uFillTx/>
                      <a:latin typeface="나눔스퀘어 Bold"/>
                      <a:ea typeface="맑은 고딕" pitchFamily="50" charset="-127"/>
                    </a:rPr>
                    <a:t>시나리오 환경에 최적화를 </a:t>
                  </a:r>
                  <a:endPara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A5C249">
                        <a:lumMod val="50000"/>
                      </a:srgbClr>
                    </a:solidFill>
                    <a:effectLst/>
                    <a:uLnTx/>
                    <a:uFillTx/>
                    <a:latin typeface="나눔스퀘어 Bold"/>
                    <a:ea typeface="맑은 고딕" pitchFamily="50" charset="-127"/>
                  </a:endParaRPr>
                </a:p>
                <a:p>
                  <a:pPr marL="0" marR="0" lvl="0" indent="0" algn="ctr" defTabSz="914400" eaLnBrk="0" fontAlgn="auto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A5C249">
                          <a:lumMod val="50000"/>
                        </a:srgbClr>
                      </a:solidFill>
                      <a:effectLst/>
                      <a:uLnTx/>
                      <a:uFillTx/>
                      <a:latin typeface="나눔스퀘어 Bold"/>
                      <a:ea typeface="맑은 고딕" pitchFamily="50" charset="-127"/>
                    </a:rPr>
                    <a:t>위한 </a:t>
                  </a: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5C249">
                          <a:lumMod val="50000"/>
                        </a:srgbClr>
                      </a:solidFill>
                      <a:effectLst/>
                      <a:uLnTx/>
                      <a:uFillTx/>
                      <a:latin typeface="나눔스퀘어 Bold"/>
                      <a:ea typeface="맑은 고딕" pitchFamily="50" charset="-127"/>
                    </a:rPr>
                    <a:t>반자동 음향</a:t>
                  </a: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5C249">
                          <a:lumMod val="50000"/>
                        </a:srgbClr>
                      </a:solidFill>
                      <a:effectLst/>
                      <a:uLnTx/>
                      <a:uFillTx/>
                      <a:latin typeface="나눔스퀘어 Bold"/>
                      <a:ea typeface="맑은 고딕" pitchFamily="50" charset="-127"/>
                    </a:rPr>
                    <a:t>, </a:t>
                  </a: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5C249">
                          <a:lumMod val="50000"/>
                        </a:srgbClr>
                      </a:solidFill>
                      <a:effectLst/>
                      <a:uLnTx/>
                      <a:uFillTx/>
                      <a:latin typeface="나눔스퀘어 Bold"/>
                      <a:ea typeface="맑은 고딕" pitchFamily="50" charset="-127"/>
                    </a:rPr>
                    <a:t>언어 모델</a:t>
                  </a:r>
                  <a:r>
                    <a:rPr kumimoji="0" lang="en-US" altLang="ko-KR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5C249">
                          <a:lumMod val="50000"/>
                        </a:srgbClr>
                      </a:solidFill>
                      <a:effectLst/>
                      <a:uLnTx/>
                      <a:uFillTx/>
                      <a:latin typeface="나눔스퀘어 Bold"/>
                      <a:ea typeface="맑은 고딕" pitchFamily="50" charset="-127"/>
                    </a:rPr>
                    <a:t> </a:t>
                  </a: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5C249">
                          <a:lumMod val="50000"/>
                        </a:srgbClr>
                      </a:solidFill>
                      <a:effectLst/>
                      <a:uLnTx/>
                      <a:uFillTx/>
                      <a:latin typeface="나눔스퀘어 Bold"/>
                      <a:ea typeface="맑은 고딕" pitchFamily="50" charset="-127"/>
                    </a:rPr>
                    <a:t>학습 도구</a:t>
                  </a:r>
                  <a:endPara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5C249">
                        <a:lumMod val="50000"/>
                      </a:srgbClr>
                    </a:solidFill>
                    <a:effectLst/>
                    <a:uLnTx/>
                    <a:uFillTx/>
                    <a:latin typeface="나눔스퀘어 Bold"/>
                    <a:ea typeface="맑은 고딕" pitchFamily="50" charset="-127"/>
                  </a:endParaRPr>
                </a:p>
              </p:txBody>
            </p:sp>
            <p:sp>
              <p:nvSpPr>
                <p:cNvPr id="253" name="AutoShape 25"/>
                <p:cNvSpPr>
                  <a:spLocks noChangeArrowheads="1"/>
                </p:cNvSpPr>
                <p:nvPr/>
              </p:nvSpPr>
              <p:spPr bwMode="auto">
                <a:xfrm>
                  <a:off x="2996785" y="404665"/>
                  <a:ext cx="4239512" cy="1224136"/>
                </a:xfrm>
                <a:prstGeom prst="roundRect">
                  <a:avLst>
                    <a:gd name="adj" fmla="val 5972"/>
                  </a:avLst>
                </a:prstGeom>
                <a:noFill/>
                <a:ln w="25400" cap="rnd" algn="ctr">
                  <a:solidFill>
                    <a:srgbClr val="009DD9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ko-KR" sz="10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나눔스퀘어 Bold"/>
                  </a:endParaRPr>
                </a:p>
              </p:txBody>
            </p:sp>
            <p:sp>
              <p:nvSpPr>
                <p:cNvPr id="254" name="AutoShape 58"/>
                <p:cNvSpPr>
                  <a:spLocks noChangeArrowheads="1"/>
                </p:cNvSpPr>
                <p:nvPr/>
              </p:nvSpPr>
              <p:spPr bwMode="auto">
                <a:xfrm>
                  <a:off x="4648090" y="1001274"/>
                  <a:ext cx="669752" cy="387676"/>
                </a:xfrm>
                <a:prstGeom prst="can">
                  <a:avLst>
                    <a:gd name="adj" fmla="val 25000"/>
                  </a:avLst>
                </a:prstGeom>
                <a:gradFill rotWithShape="1">
                  <a:gsLst>
                    <a:gs pos="0">
                      <a:srgbClr val="0BD0D9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0BD0D9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0BD0D9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0BD0D9"/>
                  </a:solidFill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나눔스퀘어 Bold"/>
                      <a:ea typeface="나눔스퀘어"/>
                      <a:cs typeface="+mn-cs"/>
                    </a:rPr>
                    <a:t>음향</a:t>
                  </a:r>
                  <a:endPara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나눔스퀘어 Bold"/>
                    <a:ea typeface="나눔스퀘어"/>
                    <a:cs typeface="+mn-cs"/>
                  </a:endParaRPr>
                </a:p>
                <a:p>
                  <a:pPr marL="0" marR="0" lvl="0" indent="0" algn="ctr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나눔스퀘어 Bold"/>
                      <a:ea typeface="나눔스퀘어"/>
                      <a:cs typeface="+mn-cs"/>
                    </a:rPr>
                    <a:t>모델</a:t>
                  </a:r>
                  <a:endPara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나눔스퀘어 Bold"/>
                    <a:ea typeface="나눔스퀘어"/>
                    <a:cs typeface="+mn-cs"/>
                  </a:endParaRPr>
                </a:p>
              </p:txBody>
            </p:sp>
            <p:sp>
              <p:nvSpPr>
                <p:cNvPr id="255" name="AutoShape 58"/>
                <p:cNvSpPr>
                  <a:spLocks noChangeArrowheads="1"/>
                </p:cNvSpPr>
                <p:nvPr/>
              </p:nvSpPr>
              <p:spPr bwMode="auto">
                <a:xfrm>
                  <a:off x="5400608" y="1013056"/>
                  <a:ext cx="687641" cy="387676"/>
                </a:xfrm>
                <a:prstGeom prst="can">
                  <a:avLst>
                    <a:gd name="adj" fmla="val 25000"/>
                  </a:avLst>
                </a:prstGeom>
                <a:solidFill>
                  <a:srgbClr val="EEECE1">
                    <a:lumMod val="90000"/>
                  </a:srgbClr>
                </a:solidFill>
                <a:ln w="9525">
                  <a:solidFill>
                    <a:srgbClr val="4BACC6">
                      <a:lumMod val="75000"/>
                    </a:srgb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나눔스퀘어 Bold"/>
                    </a:rPr>
                    <a:t>언어</a:t>
                  </a:r>
                  <a:endPara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나눔스퀘어 Bold"/>
                  </a:endParaRPr>
                </a:p>
                <a:p>
                  <a:pPr marL="0" marR="0" lvl="0" indent="0" algn="ctr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나눔스퀘어 Bold"/>
                    </a:rPr>
                    <a:t>모델</a:t>
                  </a:r>
                  <a:endPara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나눔스퀘어 Bold"/>
                  </a:endParaRPr>
                </a:p>
              </p:txBody>
            </p:sp>
            <p:sp>
              <p:nvSpPr>
                <p:cNvPr id="256" name="AutoShape 58"/>
                <p:cNvSpPr>
                  <a:spLocks noChangeArrowheads="1"/>
                </p:cNvSpPr>
                <p:nvPr/>
              </p:nvSpPr>
              <p:spPr bwMode="auto">
                <a:xfrm>
                  <a:off x="6184422" y="1013056"/>
                  <a:ext cx="777974" cy="387676"/>
                </a:xfrm>
                <a:prstGeom prst="can">
                  <a:avLst>
                    <a:gd name="adj" fmla="val 25000"/>
                  </a:avLst>
                </a:prstGeom>
                <a:solidFill>
                  <a:srgbClr val="1F497D">
                    <a:lumMod val="20000"/>
                    <a:lumOff val="80000"/>
                  </a:srgbClr>
                </a:solidFill>
                <a:ln w="9525">
                  <a:solidFill>
                    <a:srgbClr val="4BACC6">
                      <a:lumMod val="75000"/>
                    </a:srgb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나눔스퀘어 Bold"/>
                    </a:rPr>
                    <a:t>발음</a:t>
                  </a:r>
                  <a:endPara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나눔스퀘어 Bold"/>
                  </a:endParaRPr>
                </a:p>
                <a:p>
                  <a:pPr marL="0" marR="0" lvl="0" indent="0" algn="ctr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나눔스퀘어 Bold"/>
                    </a:rPr>
                    <a:t>사전</a:t>
                  </a:r>
                  <a:endPara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나눔스퀘어 Bold"/>
                  </a:endParaRPr>
                </a:p>
              </p:txBody>
            </p:sp>
            <p:sp>
              <p:nvSpPr>
                <p:cNvPr id="257" name="AutoShape 25"/>
                <p:cNvSpPr>
                  <a:spLocks noChangeArrowheads="1"/>
                </p:cNvSpPr>
                <p:nvPr/>
              </p:nvSpPr>
              <p:spPr bwMode="auto">
                <a:xfrm>
                  <a:off x="4522747" y="921094"/>
                  <a:ext cx="2560821" cy="610334"/>
                </a:xfrm>
                <a:prstGeom prst="roundRect">
                  <a:avLst>
                    <a:gd name="adj" fmla="val 5972"/>
                  </a:avLst>
                </a:prstGeom>
                <a:noFill/>
                <a:ln w="19050" cap="rnd" algn="ctr">
                  <a:solidFill>
                    <a:srgbClr val="009DD9">
                      <a:lumMod val="60000"/>
                      <a:lumOff val="40000"/>
                    </a:srgbClr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ko-KR" sz="10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나눔스퀘어 Bold"/>
                  </a:endParaRPr>
                </a:p>
              </p:txBody>
            </p:sp>
          </p:grpSp>
          <p:sp>
            <p:nvSpPr>
              <p:cNvPr id="239" name="Text Box 75"/>
              <p:cNvSpPr txBox="1">
                <a:spLocks noChangeArrowheads="1"/>
              </p:cNvSpPr>
              <p:nvPr/>
            </p:nvSpPr>
            <p:spPr bwMode="auto">
              <a:xfrm>
                <a:off x="4337235" y="2564904"/>
                <a:ext cx="1407646" cy="52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lnSpc>
                    <a:spcPct val="115000"/>
                  </a:lnSpc>
                  <a:spcBef>
                    <a:spcPct val="50000"/>
                  </a:spcBef>
                  <a:buSzPct val="120000"/>
                  <a:buBlip>
                    <a:blip r:embed="rId5"/>
                  </a:buBlip>
                  <a:defRPr kumimoji="1" sz="16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lnSpc>
                    <a:spcPct val="115000"/>
                  </a:lnSpc>
                  <a:spcBef>
                    <a:spcPct val="50000"/>
                  </a:spcBef>
                  <a:buBlip>
                    <a:blip r:embed="rId6"/>
                  </a:buBlip>
                  <a:defRPr kumimoji="1" sz="14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lnSpc>
                    <a:spcPct val="115000"/>
                  </a:lnSpc>
                  <a:spcBef>
                    <a:spcPct val="50000"/>
                  </a:spcBef>
                  <a:buBlip>
                    <a:blip r:embed="rId7"/>
                  </a:buBlip>
                  <a:defRPr kumimoji="1" sz="14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lnSpc>
                    <a:spcPct val="115000"/>
                  </a:lnSpc>
                  <a:spcBef>
                    <a:spcPct val="50000"/>
                  </a:spcBef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lnSpc>
                    <a:spcPct val="115000"/>
                  </a:lnSpc>
                  <a:spcBef>
                    <a:spcPct val="50000"/>
                  </a:spcBef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5C249">
                        <a:lumMod val="50000"/>
                      </a:srgbClr>
                    </a:solidFill>
                    <a:effectLst/>
                    <a:uLnTx/>
                    <a:uFillTx/>
                    <a:latin typeface="나눔스퀘어 Bold"/>
                    <a:ea typeface="맑은 고딕" pitchFamily="50" charset="-127"/>
                  </a:rPr>
                  <a:t>언어모델</a:t>
                </a:r>
                <a:endPara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A5C249">
                      <a:lumMod val="50000"/>
                    </a:srgbClr>
                  </a:solidFill>
                  <a:effectLst/>
                  <a:uLnTx/>
                  <a:uFillTx/>
                  <a:latin typeface="나눔스퀘어 Bold"/>
                  <a:ea typeface="맑은 고딕" pitchFamily="50" charset="-127"/>
                </a:endParaRPr>
              </a:p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5C249">
                        <a:lumMod val="50000"/>
                      </a:srgbClr>
                    </a:solidFill>
                    <a:effectLst/>
                    <a:uLnTx/>
                    <a:uFillTx/>
                    <a:latin typeface="나눔스퀘어 Bold"/>
                    <a:ea typeface="맑은 고딕" pitchFamily="50" charset="-127"/>
                  </a:rPr>
                  <a:t>LM Scoring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815572" y="4222249"/>
                <a:ext cx="1265989" cy="483508"/>
              </a:xfrm>
              <a:prstGeom prst="rect">
                <a:avLst/>
              </a:prstGeom>
              <a:solidFill>
                <a:srgbClr val="A5C249">
                  <a:lumMod val="20000"/>
                  <a:lumOff val="80000"/>
                </a:srgbClr>
              </a:solidFill>
              <a:ln>
                <a:solidFill>
                  <a:srgbClr val="A5C24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A5C249">
                        <a:lumMod val="50000"/>
                      </a:srgbClr>
                    </a:solidFill>
                    <a:effectLst/>
                    <a:uLnTx/>
                    <a:uFillTx/>
                    <a:latin typeface="나눔스퀘어 Bold"/>
                    <a:ea typeface="나눔스퀘어"/>
                  </a:rPr>
                  <a:t>특징 벡터 추출</a:t>
                </a:r>
                <a:endPara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A5C249">
                      <a:lumMod val="50000"/>
                    </a:srgbClr>
                  </a:solidFill>
                  <a:effectLst/>
                  <a:uLnTx/>
                  <a:uFillTx/>
                  <a:latin typeface="나눔스퀘어 Bold"/>
                  <a:ea typeface="나눔스퀘어"/>
                </a:endParaRPr>
              </a:p>
            </p:txBody>
          </p:sp>
          <p:pic>
            <p:nvPicPr>
              <p:cNvPr id="241" name="Picture 2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rgbClr val="DBEFF9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  <a14:imgEffect>
                          <a14:sharpenSoften amount="-40000"/>
                        </a14:imgEffect>
                        <a14:imgEffect>
                          <a14:colorTemperature colorTemp="59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537" y="908720"/>
                <a:ext cx="1173026" cy="401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2" name="오른쪽 화살표 241"/>
              <p:cNvSpPr/>
              <p:nvPr/>
            </p:nvSpPr>
            <p:spPr>
              <a:xfrm rot="5400000">
                <a:off x="1354518" y="3818396"/>
                <a:ext cx="182449" cy="267754"/>
              </a:xfrm>
              <a:prstGeom prst="righ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009DD9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/>
                  <a:ea typeface="나눔스퀘어"/>
                  <a:cs typeface="+mn-cs"/>
                </a:endParaRPr>
              </a:p>
            </p:txBody>
          </p:sp>
          <p:sp>
            <p:nvSpPr>
              <p:cNvPr id="243" name="AutoShape 25"/>
              <p:cNvSpPr>
                <a:spLocks noChangeArrowheads="1"/>
              </p:cNvSpPr>
              <p:nvPr/>
            </p:nvSpPr>
            <p:spPr bwMode="auto">
              <a:xfrm>
                <a:off x="693402" y="2493158"/>
                <a:ext cx="1490790" cy="2341776"/>
              </a:xfrm>
              <a:prstGeom prst="roundRect">
                <a:avLst>
                  <a:gd name="adj" fmla="val 5972"/>
                </a:avLst>
              </a:prstGeom>
              <a:noFill/>
              <a:ln w="19050" cap="rnd" algn="ctr">
                <a:solidFill>
                  <a:srgbClr val="4F81BD">
                    <a:lumMod val="40000"/>
                    <a:lumOff val="60000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스퀘어 Bold"/>
                </a:endParaRPr>
              </a:p>
            </p:txBody>
          </p:sp>
          <p:sp>
            <p:nvSpPr>
              <p:cNvPr id="244" name="오른쪽 화살표 243"/>
              <p:cNvSpPr/>
              <p:nvPr/>
            </p:nvSpPr>
            <p:spPr>
              <a:xfrm rot="5400000">
                <a:off x="1187254" y="1488543"/>
                <a:ext cx="237141" cy="339662"/>
              </a:xfrm>
              <a:prstGeom prst="righ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/>
                  <a:ea typeface="나눔스퀘어"/>
                  <a:cs typeface="+mn-cs"/>
                </a:endParaRPr>
              </a:p>
            </p:txBody>
          </p:sp>
          <p:pic>
            <p:nvPicPr>
              <p:cNvPr id="245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244" y="3214137"/>
                <a:ext cx="1189861" cy="15110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6" name="그룹 245"/>
              <p:cNvGrpSpPr/>
              <p:nvPr/>
            </p:nvGrpSpPr>
            <p:grpSpPr>
              <a:xfrm>
                <a:off x="6112010" y="3140968"/>
                <a:ext cx="1052278" cy="1336500"/>
                <a:chOff x="5979497" y="5301208"/>
                <a:chExt cx="1256799" cy="1050781"/>
              </a:xfrm>
            </p:grpSpPr>
            <p:sp>
              <p:nvSpPr>
                <p:cNvPr id="249" name="Rectangle 10"/>
                <p:cNvSpPr>
                  <a:spLocks noChangeArrowheads="1"/>
                </p:cNvSpPr>
                <p:nvPr/>
              </p:nvSpPr>
              <p:spPr bwMode="auto">
                <a:xfrm>
                  <a:off x="6156178" y="5712461"/>
                  <a:ext cx="878585" cy="524850"/>
                </a:xfrm>
                <a:prstGeom prst="rect">
                  <a:avLst/>
                </a:prstGeom>
                <a:solidFill>
                  <a:srgbClr val="10CF9B">
                    <a:lumMod val="40000"/>
                    <a:lumOff val="60000"/>
                  </a:srgbClr>
                </a:solidFill>
                <a:ln w="9525">
                  <a:solidFill>
                    <a:srgbClr val="10CF9B">
                      <a:lumMod val="40000"/>
                      <a:lumOff val="6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나눔스퀘어 Bold"/>
                      <a:ea typeface="나눔스퀘어"/>
                      <a:cs typeface="Arial" pitchFamily="34" charset="0"/>
                    </a:rPr>
                    <a:t>Decoder</a:t>
                  </a:r>
                </a:p>
              </p:txBody>
            </p:sp>
            <p:sp>
              <p:nvSpPr>
                <p:cNvPr id="250" name="AutoShape 25"/>
                <p:cNvSpPr>
                  <a:spLocks noChangeArrowheads="1"/>
                </p:cNvSpPr>
                <p:nvPr/>
              </p:nvSpPr>
              <p:spPr bwMode="auto">
                <a:xfrm>
                  <a:off x="5979498" y="5301208"/>
                  <a:ext cx="1256797" cy="1050781"/>
                </a:xfrm>
                <a:prstGeom prst="roundRect">
                  <a:avLst>
                    <a:gd name="adj" fmla="val 5972"/>
                  </a:avLst>
                </a:prstGeom>
                <a:noFill/>
                <a:ln w="19050" cap="rnd" algn="ctr">
                  <a:solidFill>
                    <a:srgbClr val="009DD9">
                      <a:lumMod val="75000"/>
                    </a:srgbClr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ko-KR" sz="10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나눔스퀘어 Bold"/>
                  </a:endParaRPr>
                </a:p>
              </p:txBody>
            </p:sp>
            <p:sp>
              <p:nvSpPr>
                <p:cNvPr id="251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5979497" y="5313447"/>
                  <a:ext cx="1256799" cy="4147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lnSpc>
                      <a:spcPct val="115000"/>
                    </a:lnSpc>
                    <a:spcBef>
                      <a:spcPct val="50000"/>
                    </a:spcBef>
                    <a:buSzPct val="120000"/>
                    <a:buBlip>
                      <a:blip r:embed="rId5"/>
                    </a:buBlip>
                    <a:defRPr kumimoji="1" sz="16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lnSpc>
                      <a:spcPct val="115000"/>
                    </a:lnSpc>
                    <a:spcBef>
                      <a:spcPct val="50000"/>
                    </a:spcBef>
                    <a:buBlip>
                      <a:blip r:embed="rId6"/>
                    </a:buBlip>
                    <a:defRPr kumimoji="1" sz="14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lnSpc>
                      <a:spcPct val="115000"/>
                    </a:lnSpc>
                    <a:spcBef>
                      <a:spcPct val="50000"/>
                    </a:spcBef>
                    <a:buBlip>
                      <a:blip r:embed="rId7"/>
                    </a:buBlip>
                    <a:defRPr kumimoji="1" sz="14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lnSpc>
                      <a:spcPct val="115000"/>
                    </a:lnSpc>
                    <a:spcBef>
                      <a:spcPct val="50000"/>
                    </a:spcBef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lnSpc>
                      <a:spcPct val="115000"/>
                    </a:lnSpc>
                    <a:spcBef>
                      <a:spcPct val="50000"/>
                    </a:spcBef>
                    <a:buClr>
                      <a:srgbClr val="4D4D4D"/>
                    </a:buClr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lnSpc>
                      <a:spcPct val="115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4D4D4D"/>
                    </a:buClr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lnSpc>
                      <a:spcPct val="115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4D4D4D"/>
                    </a:buClr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lnSpc>
                      <a:spcPct val="115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4D4D4D"/>
                    </a:buClr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lnSpc>
                      <a:spcPct val="115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4D4D4D"/>
                    </a:buClr>
                    <a:buChar char="•"/>
                    <a:defRPr kumimoji="1" sz="1200" b="1">
                      <a:solidFill>
                        <a:srgbClr val="292929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marL="0" marR="0" lvl="0" indent="0" algn="ctr" defTabSz="914400" eaLnBrk="0" fontAlgn="auto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5C249">
                          <a:lumMod val="50000"/>
                        </a:srgbClr>
                      </a:solidFill>
                      <a:effectLst/>
                      <a:uLnTx/>
                      <a:uFillTx/>
                      <a:latin typeface="나눔스퀘어 Bold"/>
                      <a:ea typeface="맑은 고딕" pitchFamily="50" charset="-127"/>
                    </a:rPr>
                    <a:t>Viterbi Search</a:t>
                  </a:r>
                </a:p>
              </p:txBody>
            </p:sp>
          </p:grpSp>
          <p:sp>
            <p:nvSpPr>
              <p:cNvPr id="247" name="오른쪽 화살표 246"/>
              <p:cNvSpPr/>
              <p:nvPr/>
            </p:nvSpPr>
            <p:spPr>
              <a:xfrm>
                <a:off x="5763622" y="3622616"/>
                <a:ext cx="237141" cy="321814"/>
              </a:xfrm>
              <a:prstGeom prst="righ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/>
                  <a:ea typeface="나눔스퀘어"/>
                  <a:cs typeface="+mn-cs"/>
                </a:endParaRPr>
              </a:p>
            </p:txBody>
          </p:sp>
          <p:sp>
            <p:nvSpPr>
              <p:cNvPr id="248" name="Text Box 75"/>
              <p:cNvSpPr txBox="1">
                <a:spLocks noChangeArrowheads="1"/>
              </p:cNvSpPr>
              <p:nvPr/>
            </p:nvSpPr>
            <p:spPr bwMode="auto">
              <a:xfrm>
                <a:off x="786612" y="2626707"/>
                <a:ext cx="1323909" cy="52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lnSpc>
                    <a:spcPct val="115000"/>
                  </a:lnSpc>
                  <a:spcBef>
                    <a:spcPct val="50000"/>
                  </a:spcBef>
                  <a:buSzPct val="120000"/>
                  <a:buBlip>
                    <a:blip r:embed="rId5"/>
                  </a:buBlip>
                  <a:defRPr kumimoji="1" sz="16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lnSpc>
                    <a:spcPct val="115000"/>
                  </a:lnSpc>
                  <a:spcBef>
                    <a:spcPct val="50000"/>
                  </a:spcBef>
                  <a:buBlip>
                    <a:blip r:embed="rId6"/>
                  </a:buBlip>
                  <a:defRPr kumimoji="1" sz="14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lnSpc>
                    <a:spcPct val="115000"/>
                  </a:lnSpc>
                  <a:spcBef>
                    <a:spcPct val="50000"/>
                  </a:spcBef>
                  <a:buBlip>
                    <a:blip r:embed="rId7"/>
                  </a:buBlip>
                  <a:defRPr kumimoji="1" sz="14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lnSpc>
                    <a:spcPct val="115000"/>
                  </a:lnSpc>
                  <a:spcBef>
                    <a:spcPct val="50000"/>
                  </a:spcBef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lnSpc>
                    <a:spcPct val="115000"/>
                  </a:lnSpc>
                  <a:spcBef>
                    <a:spcPct val="50000"/>
                  </a:spcBef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4D4D4D"/>
                  </a:buClr>
                  <a:buChar char="•"/>
                  <a:defRPr kumimoji="1" sz="1200" b="1">
                    <a:solidFill>
                      <a:srgbClr val="292929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5C249">
                        <a:lumMod val="50000"/>
                      </a:srgbClr>
                    </a:solidFill>
                    <a:effectLst/>
                    <a:uLnTx/>
                    <a:uFillTx/>
                    <a:latin typeface="나눔스퀘어 Bold"/>
                    <a:ea typeface="맑은 고딕" pitchFamily="50" charset="-127"/>
                  </a:rPr>
                  <a:t>음성 전처리</a:t>
                </a:r>
                <a:endPara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A5C249">
                      <a:lumMod val="50000"/>
                    </a:srgbClr>
                  </a:solidFill>
                  <a:effectLst/>
                  <a:uLnTx/>
                  <a:uFillTx/>
                  <a:latin typeface="나눔스퀘어 Bold"/>
                  <a:ea typeface="맑은 고딕" pitchFamily="50" charset="-127"/>
                </a:endParaRPr>
              </a:p>
            </p:txBody>
          </p:sp>
        </p:grpSp>
        <p:sp>
          <p:nvSpPr>
            <p:cNvPr id="227" name="오른쪽 화살표 226"/>
            <p:cNvSpPr/>
            <p:nvPr/>
          </p:nvSpPr>
          <p:spPr>
            <a:xfrm>
              <a:off x="2197261" y="3664033"/>
              <a:ext cx="237141" cy="321814"/>
            </a:xfrm>
            <a:prstGeom prst="righ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/>
                <a:ea typeface="나눔스퀘어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30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AI </a:t>
            </a:r>
            <a:r>
              <a:rPr lang="ko-KR" altLang="en-US" dirty="0" err="1"/>
              <a:t>상담분석</a:t>
            </a:r>
            <a:r>
              <a:rPr lang="ko-KR" altLang="en-US" dirty="0"/>
              <a:t> 시스템 </a:t>
            </a:r>
            <a:r>
              <a:rPr lang="en-US" altLang="ko-KR" dirty="0"/>
              <a:t>&gt;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마스킹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9047" y="478863"/>
            <a:ext cx="8589853" cy="683951"/>
          </a:xfrm>
        </p:spPr>
        <p:txBody>
          <a:bodyPr/>
          <a:lstStyle/>
          <a:p>
            <a:r>
              <a:rPr lang="ko-KR" altLang="en-US" dirty="0"/>
              <a:t>로그기록을 </a:t>
            </a:r>
            <a:r>
              <a:rPr lang="ko-KR" altLang="en-US" dirty="0" err="1"/>
              <a:t>배치성</a:t>
            </a:r>
            <a:r>
              <a:rPr lang="en-US" altLang="ko-KR" dirty="0"/>
              <a:t>, </a:t>
            </a:r>
            <a:r>
              <a:rPr lang="ko-KR" altLang="en-US" dirty="0"/>
              <a:t>실시간성으로 기록하고 로그 내 개인정보는 </a:t>
            </a:r>
            <a:r>
              <a:rPr lang="ko-KR" altLang="en-US" dirty="0" err="1" smtClean="0"/>
              <a:t>개체명으로</a:t>
            </a:r>
            <a:r>
              <a:rPr lang="ko-KR" altLang="en-US" dirty="0" smtClean="0"/>
              <a:t> 인식해 마스킹 처리</a:t>
            </a:r>
            <a:endParaRPr lang="en-US" altLang="ko-KR" dirty="0" smtClean="0"/>
          </a:p>
          <a:p>
            <a:r>
              <a:rPr lang="ko-KR" altLang="en-US" dirty="0" smtClean="0"/>
              <a:t>사전에 </a:t>
            </a:r>
            <a:r>
              <a:rPr lang="ko-KR" altLang="en-US" dirty="0"/>
              <a:t>등록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로그는 버전 관리 </a:t>
            </a:r>
            <a:r>
              <a:rPr lang="ko-KR" altLang="en-US" dirty="0" smtClean="0"/>
              <a:t>기능 제공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2" name="텍스트 개체 틀 5"/>
          <p:cNvSpPr txBox="1">
            <a:spLocks/>
          </p:cNvSpPr>
          <p:nvPr/>
        </p:nvSpPr>
        <p:spPr>
          <a:xfrm>
            <a:off x="81003" y="507330"/>
            <a:ext cx="9302621" cy="585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1200" b="0" i="0" u="none" strike="noStrike" kern="1200" cap="none" spc="-60" normalizeH="0" baseline="0" noProof="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1379356" y="1426991"/>
            <a:ext cx="7331369" cy="156430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447618" y="1428718"/>
            <a:ext cx="931737" cy="1564305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로그기록 방식</a:t>
            </a:r>
            <a:endParaRPr kumimoji="0" lang="en-US" altLang="ko-KR" sz="1100" b="1" i="0" u="none" strike="noStrike" kern="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179"/>
          <p:cNvSpPr/>
          <p:nvPr/>
        </p:nvSpPr>
        <p:spPr bwMode="auto">
          <a:xfrm>
            <a:off x="461801" y="1445423"/>
            <a:ext cx="364278" cy="526321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379355" y="3235984"/>
            <a:ext cx="7331369" cy="177248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447617" y="3237711"/>
            <a:ext cx="931737" cy="1772486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마스킹 방안</a:t>
            </a:r>
            <a:endParaRPr kumimoji="0" lang="en-US" altLang="ko-KR" sz="1100" b="1" i="0" u="none" strike="noStrike" kern="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179"/>
          <p:cNvSpPr/>
          <p:nvPr/>
        </p:nvSpPr>
        <p:spPr bwMode="auto">
          <a:xfrm>
            <a:off x="461800" y="3254415"/>
            <a:ext cx="364278" cy="526321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1395870" y="5217309"/>
            <a:ext cx="7331369" cy="98049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464132" y="5219036"/>
            <a:ext cx="931737" cy="978771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조회 사유</a:t>
            </a:r>
            <a:endParaRPr kumimoji="0" lang="en-US" altLang="ko-KR" sz="1100" b="1" i="0" u="none" strike="noStrike" kern="0" cap="none" spc="-3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r>
              <a:rPr kumimoji="0" lang="en-US" altLang="ko-KR" sz="1100" b="1" i="0" u="none" strike="noStrike" kern="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z="1100" b="1" i="0" u="none" strike="noStrike" kern="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보관</a:t>
            </a:r>
            <a:endParaRPr kumimoji="0" lang="en-US" altLang="ko-KR" sz="1100" b="1" i="0" u="none" strike="noStrike" kern="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179"/>
          <p:cNvSpPr/>
          <p:nvPr/>
        </p:nvSpPr>
        <p:spPr bwMode="auto">
          <a:xfrm>
            <a:off x="478315" y="5235741"/>
            <a:ext cx="364278" cy="526321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4" name="Picture 8" descr="https://static.thenounproject.com/png/608367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39" y="3551580"/>
            <a:ext cx="596855" cy="57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https://static.thenounproject.com/png/2490418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56" y="3455976"/>
            <a:ext cx="665562" cy="6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https://d30y9cdsu7xlg0.cloudfront.net/png/530544-200.png"/>
          <p:cNvPicPr>
            <a:picLocks noChangeAspect="1" noChangeArrowheads="1"/>
          </p:cNvPicPr>
          <p:nvPr/>
        </p:nvPicPr>
        <p:blipFill>
          <a:blip r:embed="rId4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33" y="3649318"/>
            <a:ext cx="402939" cy="3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0" descr="https://static.thenounproject.com/png/2367517-200.png"/>
          <p:cNvPicPr>
            <a:picLocks noChangeAspect="1" noChangeArrowheads="1"/>
          </p:cNvPicPr>
          <p:nvPr/>
        </p:nvPicPr>
        <p:blipFill>
          <a:blip r:embed="rId5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034" y="3582335"/>
            <a:ext cx="532715" cy="5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 Box 21"/>
          <p:cNvSpPr txBox="1">
            <a:spLocks noChangeArrowheads="1"/>
          </p:cNvSpPr>
          <p:nvPr/>
        </p:nvSpPr>
        <p:spPr bwMode="auto">
          <a:xfrm>
            <a:off x="1525225" y="3316227"/>
            <a:ext cx="272892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-30" normalizeH="0" baseline="0" noProof="0" dirty="0" smtClean="0">
                <a:ln>
                  <a:solidFill>
                    <a:srgbClr val="BBE0E3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</a:t>
            </a:r>
            <a:r>
              <a:rPr kumimoji="1" lang="ko-KR" altLang="en-US" sz="1200" b="1" i="0" u="none" strike="noStrike" kern="0" cap="none" spc="-30" normalizeH="0" baseline="0" noProof="0" dirty="0" err="1" smtClean="0">
                <a:ln>
                  <a:solidFill>
                    <a:srgbClr val="BBE0E3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비식</a:t>
            </a:r>
            <a:r>
              <a:rPr kumimoji="1" lang="ko-KR" altLang="en-US" sz="1200" b="1" kern="0" spc="-30" dirty="0" err="1" smtClean="0">
                <a:ln>
                  <a:solidFill>
                    <a:srgbClr val="BBE0E3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별화를</a:t>
            </a:r>
            <a:r>
              <a:rPr kumimoji="1" lang="ko-KR" altLang="en-US" sz="1200" b="1" kern="0" spc="-30" dirty="0" smtClean="0">
                <a:ln>
                  <a:solidFill>
                    <a:srgbClr val="BBE0E3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학습 프로세스</a:t>
            </a:r>
            <a:endParaRPr kumimoji="1" lang="ko-KR" altLang="en-US" sz="1200" b="1" i="0" u="none" strike="noStrike" kern="0" cap="none" spc="-30" normalizeH="0" baseline="0" noProof="0" dirty="0">
              <a:ln>
                <a:solidFill>
                  <a:srgbClr val="BBE0E3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오른쪽 화살표 70"/>
          <p:cNvSpPr/>
          <p:nvPr/>
        </p:nvSpPr>
        <p:spPr bwMode="auto">
          <a:xfrm>
            <a:off x="2208893" y="3677684"/>
            <a:ext cx="176035" cy="320163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8664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23" b="1" i="0" u="none" strike="noStrike" kern="0" cap="none" spc="-138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오른쪽 화살표 71"/>
          <p:cNvSpPr/>
          <p:nvPr/>
        </p:nvSpPr>
        <p:spPr bwMode="auto">
          <a:xfrm>
            <a:off x="3305208" y="3677684"/>
            <a:ext cx="176035" cy="320163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8664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23" b="1" i="0" u="none" strike="noStrike" kern="0" cap="none" spc="-138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331178" y="4123786"/>
            <a:ext cx="877714" cy="27137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입력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389842" y="4123786"/>
            <a:ext cx="1063363" cy="3167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마스킹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처리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426082" y="4123786"/>
            <a:ext cx="927213" cy="2783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개체명인식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오른쪽 화살표 75"/>
          <p:cNvSpPr/>
          <p:nvPr/>
        </p:nvSpPr>
        <p:spPr bwMode="auto">
          <a:xfrm>
            <a:off x="5395452" y="3677684"/>
            <a:ext cx="176035" cy="320163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8664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23" b="1" i="0" u="none" strike="noStrike" kern="0" cap="none" spc="-138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오른쪽 화살표 76"/>
          <p:cNvSpPr/>
          <p:nvPr/>
        </p:nvSpPr>
        <p:spPr bwMode="auto">
          <a:xfrm>
            <a:off x="6771417" y="3677684"/>
            <a:ext cx="176035" cy="320163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8664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23" b="1" i="0" u="none" strike="noStrike" kern="0" cap="none" spc="-138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561252" y="4123786"/>
            <a:ext cx="747711" cy="2955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039391" y="4123786"/>
            <a:ext cx="1015329" cy="22575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자동상담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718003" y="4132059"/>
            <a:ext cx="931259" cy="2955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대화학습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1560696" y="1545150"/>
            <a:ext cx="6961133" cy="778803"/>
            <a:chOff x="312364" y="1885904"/>
            <a:chExt cx="8581759" cy="1447253"/>
          </a:xfrm>
        </p:grpSpPr>
        <p:sp>
          <p:nvSpPr>
            <p:cNvPr id="90" name="직사각형 89"/>
            <p:cNvSpPr/>
            <p:nvPr/>
          </p:nvSpPr>
          <p:spPr>
            <a:xfrm>
              <a:off x="7525924" y="1885904"/>
              <a:ext cx="1368199" cy="582705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DB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428960" y="1885904"/>
              <a:ext cx="1368199" cy="582705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파일 서버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12364" y="1885904"/>
              <a:ext cx="2369858" cy="582705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대화 로그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12364" y="2750452"/>
              <a:ext cx="2369858" cy="582705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작업이력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,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사전 로그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7525924" y="2750452"/>
              <a:ext cx="1368199" cy="582705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DB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406782" y="1885904"/>
              <a:ext cx="1495730" cy="582705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배치 처리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406782" y="2746020"/>
              <a:ext cx="1495730" cy="582705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실시간 처리</a:t>
              </a:r>
            </a:p>
          </p:txBody>
        </p:sp>
      </p:grpSp>
      <p:cxnSp>
        <p:nvCxnSpPr>
          <p:cNvPr id="82" name="직선 화살표 연결선 81"/>
          <p:cNvCxnSpPr>
            <a:stCxn id="92" idx="3"/>
            <a:endCxn id="91" idx="1"/>
          </p:cNvCxnSpPr>
          <p:nvPr/>
        </p:nvCxnSpPr>
        <p:spPr>
          <a:xfrm>
            <a:off x="3483017" y="1701935"/>
            <a:ext cx="605721" cy="0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직선 화살표 연결선 82"/>
          <p:cNvCxnSpPr>
            <a:stCxn id="91" idx="3"/>
            <a:endCxn id="95" idx="1"/>
          </p:cNvCxnSpPr>
          <p:nvPr/>
        </p:nvCxnSpPr>
        <p:spPr>
          <a:xfrm>
            <a:off x="5198558" y="1701935"/>
            <a:ext cx="494498" cy="0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직선 화살표 연결선 83"/>
          <p:cNvCxnSpPr>
            <a:stCxn id="95" idx="3"/>
            <a:endCxn id="90" idx="1"/>
          </p:cNvCxnSpPr>
          <p:nvPr/>
        </p:nvCxnSpPr>
        <p:spPr>
          <a:xfrm>
            <a:off x="6906325" y="1701935"/>
            <a:ext cx="505683" cy="0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직선 화살표 연결선 84"/>
          <p:cNvCxnSpPr>
            <a:stCxn id="93" idx="3"/>
            <a:endCxn id="96" idx="1"/>
          </p:cNvCxnSpPr>
          <p:nvPr/>
        </p:nvCxnSpPr>
        <p:spPr>
          <a:xfrm flipV="1">
            <a:off x="3483017" y="2164785"/>
            <a:ext cx="2210040" cy="2385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직선 화살표 연결선 85"/>
          <p:cNvCxnSpPr>
            <a:stCxn id="96" idx="3"/>
            <a:endCxn id="94" idx="1"/>
          </p:cNvCxnSpPr>
          <p:nvPr/>
        </p:nvCxnSpPr>
        <p:spPr>
          <a:xfrm>
            <a:off x="6906325" y="2164785"/>
            <a:ext cx="505683" cy="2385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직사각형 86"/>
          <p:cNvSpPr/>
          <p:nvPr/>
        </p:nvSpPr>
        <p:spPr>
          <a:xfrm>
            <a:off x="1551233" y="2420389"/>
            <a:ext cx="6744165" cy="54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538" marR="0" lvl="1" indent="-109538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0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대화 로그는 </a:t>
            </a:r>
            <a:r>
              <a:rPr kumimoji="0" lang="ko-KR" altLang="en-US" sz="1000" b="0" i="0" u="none" strike="noStrike" kern="0" cap="none" spc="-20" normalizeH="0" baseline="0" noProof="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파일서버에</a:t>
            </a:r>
            <a:r>
              <a:rPr kumimoji="0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저장 후 </a:t>
            </a:r>
            <a:r>
              <a:rPr kumimoji="0" lang="en-US" altLang="ko-KR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0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분 배치 처리하여 </a:t>
            </a:r>
            <a:r>
              <a:rPr kumimoji="0" lang="en-US" altLang="ko-KR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kumimoji="0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반영</a:t>
            </a:r>
            <a:endParaRPr kumimoji="0" lang="en-US" altLang="ko-KR" sz="1000" b="0" i="0" u="none" strike="noStrike" kern="0" cap="none" spc="-20" normalizeH="0" baseline="0" noProof="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9538" marR="0" lvl="1" indent="-109538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1" lang="ko-KR" altLang="en-US" sz="1000" b="0" i="0" u="none" strike="noStrike" kern="0" cap="none" spc="-20" normalizeH="0" baseline="0" noProof="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작업이력</a:t>
            </a:r>
            <a:r>
              <a:rPr kumimoji="1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kumimoji="1" lang="ko-KR" altLang="en-US" sz="1000" b="0" i="0" u="none" strike="noStrike" kern="0" cap="none" spc="-20" normalizeH="0" baseline="0" noProof="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사전로그는</a:t>
            </a:r>
            <a:r>
              <a:rPr kumimoji="1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실시간 처리하여 </a:t>
            </a:r>
            <a:r>
              <a:rPr kumimoji="1" lang="en-US" altLang="ko-KR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kumimoji="1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반영</a:t>
            </a:r>
            <a:endParaRPr kumimoji="1" lang="en-US" altLang="ko-KR" sz="1000" b="0" i="0" u="none" strike="noStrike" kern="0" cap="none" spc="-20" normalizeH="0" baseline="0" noProof="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439849" y="4519310"/>
            <a:ext cx="728739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538" marR="0" lvl="1" indent="-109538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0" lang="ko-KR" altLang="en-US" sz="10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고객의 </a:t>
            </a:r>
            <a:r>
              <a:rPr kumimoji="0" lang="ko-KR" altLang="en-US" sz="10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개인정보</a:t>
            </a:r>
            <a:r>
              <a:rPr kumimoji="0" lang="en-US" altLang="ko-KR" sz="10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0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kumimoji="0" lang="en-US" altLang="ko-KR" sz="10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  <a:r>
              <a:rPr kumimoji="0" lang="en-US" altLang="ko-KR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주민등록번호</a:t>
            </a:r>
            <a:r>
              <a:rPr kumimoji="0" lang="en-US" altLang="ko-KR" sz="10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0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전화번호</a:t>
            </a:r>
            <a:r>
              <a:rPr kumimoji="0" lang="en-US" altLang="ko-KR" sz="1000" b="0" i="0" u="none" strike="noStrike" kern="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계좌번호 등</a:t>
            </a:r>
            <a:r>
              <a:rPr kumimoji="0" lang="en-US" altLang="ko-KR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를 개체명인식기를 이용하여 탐지하고 </a:t>
            </a:r>
            <a:r>
              <a:rPr kumimoji="0" lang="ko-KR" altLang="en-US" sz="1000" b="0" i="0" u="none" strike="noStrike" kern="0" cap="none" spc="-20" normalizeH="0" baseline="0" noProof="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마스킹</a:t>
            </a:r>
            <a:r>
              <a:rPr kumimoji="0" lang="ko-KR" altLang="en-US" sz="1000" b="0" i="0" u="none" strike="noStrike" kern="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처리</a:t>
            </a:r>
            <a:endParaRPr kumimoji="0" lang="en-US" altLang="ko-KR" sz="1000" b="0" i="0" u="none" strike="noStrike" kern="0" cap="none" spc="-20" normalizeH="0" baseline="0" noProof="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9538" marR="0" lvl="1" indent="-109538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en-US" altLang="ko-KR" sz="1000" kern="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kern="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고객의 발화는 감성과 의도를 분석하는데 학습되며</a:t>
            </a:r>
            <a:r>
              <a:rPr lang="en-US" altLang="ko-KR" sz="1000" kern="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kern="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1000" kern="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자동답변에는 상담사의 발화들이 학습되어 발현됨</a:t>
            </a:r>
            <a:endParaRPr kumimoji="0" lang="ko-KR" altLang="en-US" sz="1000" b="0" i="0" u="none" strike="noStrike" kern="0" cap="none" spc="-20" normalizeH="0" baseline="0" noProof="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Rectangle 344"/>
          <p:cNvSpPr>
            <a:spLocks noChangeArrowheads="1"/>
          </p:cNvSpPr>
          <p:nvPr/>
        </p:nvSpPr>
        <p:spPr bwMode="gray">
          <a:xfrm>
            <a:off x="1606689" y="5334901"/>
            <a:ext cx="6633251" cy="64633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8" marR="0" lvl="1" indent="-109538" algn="l" defTabSz="914400" rtl="0" eaLnBrk="0" fontAlgn="base" latinLnBrk="0" hangingPunct="0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1" lang="ko-KR" altLang="en-US" sz="1000" b="0" i="0" u="none" strike="noStrike" kern="120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Monotype Sorts"/>
              </a:rPr>
              <a:t>고객정보 관련 화면 조회 시</a:t>
            </a:r>
            <a:r>
              <a:rPr kumimoji="1" lang="en-US" altLang="ko-KR" sz="1000" b="0" i="0" u="none" strike="noStrike" kern="120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Monotype Sorts"/>
              </a:rPr>
              <a:t>, </a:t>
            </a:r>
            <a:r>
              <a:rPr kumimoji="1" lang="ko-KR" altLang="en-US" sz="1000" b="0" i="0" u="none" strike="noStrike" kern="120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Monotype Sorts"/>
              </a:rPr>
              <a:t> 조회 사유 입력</a:t>
            </a:r>
            <a:r>
              <a:rPr kumimoji="1" lang="en-US" altLang="ko-KR" sz="1000" b="0" i="0" u="none" strike="noStrike" kern="120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Monotype Sorts"/>
              </a:rPr>
              <a:t>/</a:t>
            </a:r>
            <a:r>
              <a:rPr kumimoji="1" lang="ko-KR" altLang="en-US" sz="1000" b="0" i="0" u="none" strike="noStrike" kern="120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Monotype Sorts"/>
              </a:rPr>
              <a:t>보관</a:t>
            </a:r>
            <a:endParaRPr kumimoji="1" lang="en-US" altLang="ko-KR" sz="1000" b="0" i="0" u="none" strike="noStrike" kern="1200" cap="none" spc="-20" normalizeH="0" baseline="0" noProof="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Monotype Sorts"/>
            </a:endParaRPr>
          </a:p>
          <a:p>
            <a:pPr marL="109538" marR="0" lvl="1" indent="-109538" algn="l" defTabSz="914400" rtl="0" eaLnBrk="0" fontAlgn="base" latinLnBrk="0" hangingPunct="0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1" lang="ko-KR" altLang="en-US" sz="1000" b="0" i="0" u="none" strike="noStrike" kern="120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이용목적</a:t>
            </a:r>
            <a:r>
              <a:rPr kumimoji="1" lang="en-US" altLang="ko-KR" sz="1000" b="0" i="0" u="none" strike="noStrike" kern="120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1" lang="ko-KR" altLang="en-US" sz="1000" b="0" i="0" u="none" strike="noStrike" kern="120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처리정보의 범위</a:t>
            </a:r>
            <a:r>
              <a:rPr kumimoji="1" lang="en-US" altLang="ko-KR" sz="1000" b="0" i="0" u="none" strike="noStrike" kern="120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1" lang="ko-KR" altLang="en-US" sz="1000" b="0" i="0" u="none" strike="noStrike" kern="120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데이터 </a:t>
            </a:r>
            <a:r>
              <a:rPr kumimoji="1" lang="ko-KR" altLang="en-US" sz="1000" b="0" i="0" u="none" strike="noStrike" kern="120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가공 여부</a:t>
            </a:r>
            <a:r>
              <a:rPr kumimoji="1" lang="en-US" altLang="ko-KR" sz="1000" b="0" i="0" u="none" strike="noStrike" kern="120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1" lang="ko-KR" altLang="en-US" sz="1000" b="0" i="0" u="none" strike="noStrike" kern="120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제공하는 파일의 형태  및 특성에 따른 </a:t>
            </a:r>
            <a:r>
              <a:rPr kumimoji="1" lang="ko-KR" altLang="en-US" sz="1000" b="0" i="0" u="none" strike="noStrike" kern="1200" cap="none" spc="-20" normalizeH="0" baseline="0" noProof="0" dirty="0" err="1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보안방법</a:t>
            </a:r>
            <a:r>
              <a:rPr kumimoji="1" lang="ko-KR" altLang="en-US" sz="1000" b="0" i="0" u="none" strike="noStrike" kern="1200" cap="none" spc="-2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등 보호조치를 기록하고 </a:t>
            </a:r>
            <a:r>
              <a:rPr kumimoji="1" lang="ko-KR" altLang="en-US" sz="1000" b="0" i="0" u="none" strike="noStrike" kern="1200" cap="none" spc="-20" normalizeH="0" baseline="0" noProof="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관리</a:t>
            </a:r>
            <a:endParaRPr kumimoji="1" lang="en-US" altLang="ko-KR" sz="1000" b="0" i="0" u="none" strike="noStrike" kern="1200" cap="none" spc="-20" normalizeH="0" baseline="0" noProof="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Monotype Sorts"/>
            </a:endParaRPr>
          </a:p>
        </p:txBody>
      </p:sp>
      <p:pic>
        <p:nvPicPr>
          <p:cNvPr id="50" name="Picture 2" descr="http://www.veryicon.com/icon/png/Business/Pretty%20Office%205/Analysi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338" y="3669291"/>
            <a:ext cx="388091" cy="3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오른쪽 화살표 50"/>
          <p:cNvSpPr/>
          <p:nvPr/>
        </p:nvSpPr>
        <p:spPr bwMode="auto">
          <a:xfrm>
            <a:off x="4425064" y="3686583"/>
            <a:ext cx="176035" cy="320163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8664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23" b="1" i="0" u="none" strike="noStrike" kern="0" cap="none" spc="-138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422" y="3619700"/>
            <a:ext cx="502359" cy="50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5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AI </a:t>
            </a:r>
            <a:r>
              <a:rPr lang="ko-KR" altLang="en-US" dirty="0" err="1"/>
              <a:t>상담분석</a:t>
            </a:r>
            <a:r>
              <a:rPr lang="ko-KR" altLang="en-US" dirty="0"/>
              <a:t> 시스템 </a:t>
            </a:r>
            <a:r>
              <a:rPr lang="en-US" altLang="ko-KR" dirty="0"/>
              <a:t>&gt; AI </a:t>
            </a:r>
            <a:r>
              <a:rPr lang="ko-KR" altLang="en-US" dirty="0" smtClean="0"/>
              <a:t>상담 </a:t>
            </a:r>
            <a:r>
              <a:rPr lang="ko-KR" altLang="en-US" dirty="0"/>
              <a:t>주제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24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466061" y="1668076"/>
            <a:ext cx="1360657" cy="1716679"/>
          </a:xfrm>
          <a:prstGeom prst="rightArrow">
            <a:avLst/>
          </a:prstGeom>
          <a:solidFill>
            <a:srgbClr val="4E74A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857182" y="1796865"/>
            <a:ext cx="4208953" cy="42939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marL="87313" marR="0" lvl="0" indent="-8731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0" cap="none" spc="0" normalizeH="0" baseline="0" noProof="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176"/>
          <p:cNvSpPr>
            <a:spLocks noChangeArrowheads="1"/>
          </p:cNvSpPr>
          <p:nvPr/>
        </p:nvSpPr>
        <p:spPr bwMode="auto">
          <a:xfrm>
            <a:off x="1276419" y="3586563"/>
            <a:ext cx="1168490" cy="17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latinLnBrk="0" hangingPunct="0"/>
            <a:r>
              <a:rPr lang="en-US" altLang="ko-KR" sz="9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NLP </a:t>
            </a:r>
            <a:r>
              <a:rPr lang="ko-KR" altLang="en-US" sz="9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정보</a:t>
            </a:r>
            <a:endParaRPr lang="en-US" altLang="ko-KR" sz="900" b="1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17333" y="1790933"/>
            <a:ext cx="3278671" cy="1704370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179"/>
          <p:cNvSpPr/>
          <p:nvPr/>
        </p:nvSpPr>
        <p:spPr bwMode="auto">
          <a:xfrm>
            <a:off x="216826" y="1379823"/>
            <a:ext cx="569699" cy="406944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0">
              <a:defRPr/>
            </a:pPr>
            <a:endParaRPr lang="ko-KR" altLang="en-US" sz="10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89"/>
          <p:cNvSpPr>
            <a:spLocks noChangeArrowheads="1"/>
          </p:cNvSpPr>
          <p:nvPr/>
        </p:nvSpPr>
        <p:spPr bwMode="auto">
          <a:xfrm>
            <a:off x="627382" y="1473093"/>
            <a:ext cx="2391567" cy="29355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 anchor="ctr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spc="-50" dirty="0" smtClean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기반 데이터</a:t>
            </a:r>
            <a:endParaRPr kumimoji="1" lang="ko-KR" altLang="en-US" sz="1100" b="1" spc="-5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14489" y="1341458"/>
            <a:ext cx="3288846" cy="452941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ko-KR" altLang="en-US" sz="1050" b="1" kern="0" spc="-3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요약 생성 엔진</a:t>
            </a:r>
            <a:endParaRPr lang="ko-KR" altLang="en-US" sz="1050" b="1" kern="0" spc="-3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79"/>
          <p:cNvSpPr/>
          <p:nvPr/>
        </p:nvSpPr>
        <p:spPr bwMode="auto">
          <a:xfrm>
            <a:off x="219061" y="1333837"/>
            <a:ext cx="573570" cy="460562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879297" y="1346640"/>
            <a:ext cx="4186838" cy="452941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en-US" altLang="ko-KR" sz="1600" b="1" kern="0" spc="-3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1600" b="1" kern="0" spc="-3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주제 분석 </a:t>
            </a:r>
            <a:r>
              <a:rPr lang="en-US" altLang="ko-KR" sz="1600" b="1" kern="0" spc="-3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kern="0" spc="-3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1600" b="1" kern="0" spc="-3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kern="0" spc="-3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79"/>
          <p:cNvSpPr/>
          <p:nvPr/>
        </p:nvSpPr>
        <p:spPr bwMode="auto">
          <a:xfrm>
            <a:off x="4879297" y="1346640"/>
            <a:ext cx="1036013" cy="460562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" name="직사각형 179"/>
          <p:cNvSpPr/>
          <p:nvPr/>
        </p:nvSpPr>
        <p:spPr bwMode="auto">
          <a:xfrm>
            <a:off x="7647646" y="1330632"/>
            <a:ext cx="573570" cy="460562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오른쪽 화살표 16"/>
          <p:cNvSpPr/>
          <p:nvPr/>
        </p:nvSpPr>
        <p:spPr>
          <a:xfrm flipH="1">
            <a:off x="3533799" y="4098927"/>
            <a:ext cx="1323382" cy="1716679"/>
          </a:xfrm>
          <a:prstGeom prst="rightArrow">
            <a:avLst/>
          </a:prstGeom>
          <a:solidFill>
            <a:srgbClr val="4E74A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8" name="직사각형 176"/>
          <p:cNvSpPr>
            <a:spLocks noChangeArrowheads="1"/>
          </p:cNvSpPr>
          <p:nvPr/>
        </p:nvSpPr>
        <p:spPr bwMode="auto">
          <a:xfrm>
            <a:off x="3847100" y="4948115"/>
            <a:ext cx="942799" cy="40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latinLnBrk="0" hangingPunct="0"/>
            <a:r>
              <a:rPr lang="ko-KR" altLang="en-US" sz="9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상담결과 수정 항목</a:t>
            </a:r>
            <a:endParaRPr lang="en-US" altLang="ko-KR" sz="900" b="1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0" latinLnBrk="0" hangingPunct="0"/>
            <a:r>
              <a:rPr lang="ko-KR" altLang="en-US" sz="9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endParaRPr lang="en-US" altLang="ko-KR" sz="900" b="1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92" y="4239049"/>
            <a:ext cx="606833" cy="606833"/>
          </a:xfrm>
          <a:prstGeom prst="rect">
            <a:avLst/>
          </a:prstGeom>
        </p:spPr>
      </p:pic>
      <p:pic>
        <p:nvPicPr>
          <p:cNvPr id="20" name="Picture 4" descr="Data Flow Icon 2710737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401" y="1843560"/>
            <a:ext cx="490915" cy="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8"/>
          <p:cNvGrpSpPr>
            <a:grpSpLocks/>
          </p:cNvGrpSpPr>
          <p:nvPr/>
        </p:nvGrpSpPr>
        <p:grpSpPr bwMode="auto">
          <a:xfrm>
            <a:off x="802300" y="1877793"/>
            <a:ext cx="2612918" cy="1533062"/>
            <a:chOff x="1700808" y="3787314"/>
            <a:chExt cx="3601174" cy="1611442"/>
          </a:xfrm>
        </p:grpSpPr>
        <p:sp>
          <p:nvSpPr>
            <p:cNvPr id="22" name="직사각형 21"/>
            <p:cNvSpPr/>
            <p:nvPr/>
          </p:nvSpPr>
          <p:spPr>
            <a:xfrm>
              <a:off x="1855419" y="3800476"/>
              <a:ext cx="3388505" cy="159828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3" name="그룹 39"/>
            <p:cNvGrpSpPr>
              <a:grpSpLocks/>
            </p:cNvGrpSpPr>
            <p:nvPr/>
          </p:nvGrpSpPr>
          <p:grpSpPr bwMode="auto">
            <a:xfrm>
              <a:off x="2570550" y="4017040"/>
              <a:ext cx="1404601" cy="1332054"/>
              <a:chOff x="6869805" y="3049801"/>
              <a:chExt cx="1404601" cy="133205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6869805" y="3049801"/>
                <a:ext cx="1330006" cy="133205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7" name="그룹 41"/>
              <p:cNvGrpSpPr>
                <a:grpSpLocks/>
              </p:cNvGrpSpPr>
              <p:nvPr/>
            </p:nvGrpSpPr>
            <p:grpSpPr bwMode="auto">
              <a:xfrm>
                <a:off x="6882502" y="3062502"/>
                <a:ext cx="1391904" cy="1181225"/>
                <a:chOff x="676698" y="1990281"/>
                <a:chExt cx="1391904" cy="1181225"/>
              </a:xfrm>
            </p:grpSpPr>
            <p:sp>
              <p:nvSpPr>
                <p:cNvPr id="68" name="TextBox 67"/>
                <p:cNvSpPr txBox="1"/>
                <p:nvPr/>
              </p:nvSpPr>
              <p:spPr>
                <a:xfrm>
                  <a:off x="676698" y="1990281"/>
                  <a:ext cx="1391904" cy="1149540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xxx xx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x xxx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xxx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xxx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xxxxxx</a:t>
                  </a:r>
                  <a:r>
                    <a:rPr kumimoji="0" lang="en-US" altLang="ko-K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kumimoji="0" lang="en-US" altLang="ko-KR" sz="7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xxxx</a:t>
                  </a:r>
                  <a:endPara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1075064" y="2061726"/>
                  <a:ext cx="425348" cy="141303"/>
                </a:xfrm>
                <a:prstGeom prst="rect">
                  <a:avLst/>
                </a:prstGeom>
                <a:solidFill>
                  <a:srgbClr val="ED7D31">
                    <a:alpha val="50196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737008" y="2549140"/>
                  <a:ext cx="252351" cy="139715"/>
                </a:xfrm>
                <a:prstGeom prst="rect">
                  <a:avLst/>
                </a:prstGeom>
                <a:solidFill>
                  <a:srgbClr val="ED7D31">
                    <a:alpha val="50196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1130614" y="2711083"/>
                  <a:ext cx="377734" cy="139715"/>
                </a:xfrm>
                <a:prstGeom prst="rect">
                  <a:avLst/>
                </a:prstGeom>
                <a:solidFill>
                  <a:srgbClr val="FF0000">
                    <a:alpha val="50196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756054" y="3030203"/>
                  <a:ext cx="425348" cy="141303"/>
                </a:xfrm>
                <a:prstGeom prst="rect">
                  <a:avLst/>
                </a:prstGeom>
                <a:solidFill>
                  <a:srgbClr val="ED7D31">
                    <a:alpha val="50196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1344875" y="2374497"/>
                  <a:ext cx="352341" cy="139715"/>
                </a:xfrm>
                <a:prstGeom prst="rect">
                  <a:avLst/>
                </a:prstGeom>
                <a:solidFill>
                  <a:srgbClr val="FF0000">
                    <a:alpha val="50196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1611511" y="2868261"/>
                  <a:ext cx="233307" cy="141303"/>
                </a:xfrm>
                <a:prstGeom prst="rect">
                  <a:avLst/>
                </a:prstGeom>
                <a:solidFill>
                  <a:srgbClr val="FF0000">
                    <a:alpha val="50196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756054" y="2226843"/>
                  <a:ext cx="296791" cy="141303"/>
                </a:xfrm>
                <a:prstGeom prst="rect">
                  <a:avLst/>
                </a:prstGeom>
                <a:solidFill>
                  <a:srgbClr val="70AD47">
                    <a:lumMod val="75000"/>
                    <a:alpha val="50196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756054" y="2869849"/>
                  <a:ext cx="480897" cy="139715"/>
                </a:xfrm>
                <a:prstGeom prst="rect">
                  <a:avLst/>
                </a:prstGeom>
                <a:solidFill>
                  <a:srgbClr val="70AD47">
                    <a:lumMod val="75000"/>
                    <a:alpha val="50196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1670235" y="2545965"/>
                  <a:ext cx="266636" cy="141302"/>
                </a:xfrm>
                <a:prstGeom prst="rect">
                  <a:avLst/>
                </a:prstGeom>
                <a:solidFill>
                  <a:srgbClr val="70AD47">
                    <a:lumMod val="75000"/>
                    <a:alpha val="50196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24" name="타원 23"/>
            <p:cNvSpPr/>
            <p:nvPr/>
          </p:nvSpPr>
          <p:spPr>
            <a:xfrm>
              <a:off x="4100533" y="4040854"/>
              <a:ext cx="104750" cy="104786"/>
            </a:xfrm>
            <a:prstGeom prst="ellipse">
              <a:avLst/>
            </a:prstGeom>
            <a:solidFill>
              <a:srgbClr val="FF7F7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100533" y="4193271"/>
              <a:ext cx="104750" cy="104786"/>
            </a:xfrm>
            <a:prstGeom prst="ellipse">
              <a:avLst/>
            </a:prstGeom>
            <a:solidFill>
              <a:srgbClr val="F6BE9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100533" y="4345687"/>
              <a:ext cx="104750" cy="104786"/>
            </a:xfrm>
            <a:prstGeom prst="ellipse">
              <a:avLst/>
            </a:prstGeom>
            <a:solidFill>
              <a:srgbClr val="FF7F7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100533" y="4498103"/>
              <a:ext cx="104750" cy="104786"/>
            </a:xfrm>
            <a:prstGeom prst="ellipse">
              <a:avLst/>
            </a:prstGeom>
            <a:solidFill>
              <a:srgbClr val="A9C09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100533" y="4650519"/>
              <a:ext cx="104750" cy="104786"/>
            </a:xfrm>
            <a:prstGeom prst="ellipse">
              <a:avLst/>
            </a:prstGeom>
            <a:solidFill>
              <a:srgbClr val="F6BE9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100533" y="4802936"/>
              <a:ext cx="104750" cy="104786"/>
            </a:xfrm>
            <a:prstGeom prst="ellipse">
              <a:avLst/>
            </a:prstGeom>
            <a:solidFill>
              <a:srgbClr val="A9C09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4100533" y="4955352"/>
              <a:ext cx="104750" cy="104786"/>
            </a:xfrm>
            <a:prstGeom prst="ellipse">
              <a:avLst/>
            </a:prstGeom>
            <a:solidFill>
              <a:srgbClr val="F6BE98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4100533" y="5107768"/>
              <a:ext cx="104750" cy="104786"/>
            </a:xfrm>
            <a:prstGeom prst="ellipse">
              <a:avLst/>
            </a:prstGeom>
            <a:solidFill>
              <a:srgbClr val="FF7F7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100533" y="5260185"/>
              <a:ext cx="104750" cy="104786"/>
            </a:xfrm>
            <a:prstGeom prst="ellipse">
              <a:avLst/>
            </a:prstGeom>
            <a:solidFill>
              <a:srgbClr val="A9C09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cxnSp>
          <p:nvCxnSpPr>
            <p:cNvPr id="33" name="직선 화살표 연결선 32"/>
            <p:cNvCxnSpPr>
              <a:stCxn id="62" idx="1"/>
              <a:endCxn id="24" idx="6"/>
            </p:cNvCxnSpPr>
            <p:nvPr/>
          </p:nvCxnSpPr>
          <p:spPr>
            <a:xfrm flipH="1" flipV="1">
              <a:off x="4205283" y="4093248"/>
              <a:ext cx="382495" cy="612840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4" name="직선 화살표 연결선 33"/>
            <p:cNvCxnSpPr>
              <a:stCxn id="62" idx="1"/>
              <a:endCxn id="27" idx="6"/>
            </p:cNvCxnSpPr>
            <p:nvPr/>
          </p:nvCxnSpPr>
          <p:spPr>
            <a:xfrm flipH="1" flipV="1">
              <a:off x="4205283" y="4550497"/>
              <a:ext cx="382495" cy="155592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5" name="직선 화살표 연결선 34"/>
            <p:cNvCxnSpPr>
              <a:stCxn id="62" idx="1"/>
              <a:endCxn id="28" idx="6"/>
            </p:cNvCxnSpPr>
            <p:nvPr/>
          </p:nvCxnSpPr>
          <p:spPr>
            <a:xfrm flipH="1" flipV="1">
              <a:off x="4205283" y="4702913"/>
              <a:ext cx="382495" cy="3175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6" name="직선 화살표 연결선 35"/>
            <p:cNvCxnSpPr>
              <a:stCxn id="62" idx="1"/>
              <a:endCxn id="29" idx="6"/>
            </p:cNvCxnSpPr>
            <p:nvPr/>
          </p:nvCxnSpPr>
          <p:spPr>
            <a:xfrm flipH="1">
              <a:off x="4205283" y="4706088"/>
              <a:ext cx="382495" cy="1492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7" name="직선 화살표 연결선 36"/>
            <p:cNvCxnSpPr>
              <a:stCxn id="62" idx="1"/>
              <a:endCxn id="26" idx="6"/>
            </p:cNvCxnSpPr>
            <p:nvPr/>
          </p:nvCxnSpPr>
          <p:spPr>
            <a:xfrm flipH="1" flipV="1">
              <a:off x="4205283" y="4398080"/>
              <a:ext cx="382495" cy="308008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8" name="직선 화살표 연결선 37"/>
            <p:cNvCxnSpPr>
              <a:stCxn id="62" idx="1"/>
              <a:endCxn id="30" idx="6"/>
            </p:cNvCxnSpPr>
            <p:nvPr/>
          </p:nvCxnSpPr>
          <p:spPr>
            <a:xfrm flipH="1">
              <a:off x="4205283" y="4706088"/>
              <a:ext cx="382495" cy="301657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" name="직선 화살표 연결선 38"/>
            <p:cNvCxnSpPr>
              <a:stCxn id="62" idx="1"/>
              <a:endCxn id="31" idx="6"/>
            </p:cNvCxnSpPr>
            <p:nvPr/>
          </p:nvCxnSpPr>
          <p:spPr>
            <a:xfrm flipH="1">
              <a:off x="4205283" y="4706088"/>
              <a:ext cx="382495" cy="454074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" name="직선 화살표 연결선 39"/>
            <p:cNvCxnSpPr>
              <a:stCxn id="62" idx="1"/>
              <a:endCxn id="32" idx="6"/>
            </p:cNvCxnSpPr>
            <p:nvPr/>
          </p:nvCxnSpPr>
          <p:spPr>
            <a:xfrm flipH="1">
              <a:off x="4205283" y="4706088"/>
              <a:ext cx="382495" cy="606490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" name="직선 화살표 연결선 40"/>
            <p:cNvCxnSpPr>
              <a:stCxn id="62" idx="1"/>
              <a:endCxn id="25" idx="6"/>
            </p:cNvCxnSpPr>
            <p:nvPr/>
          </p:nvCxnSpPr>
          <p:spPr>
            <a:xfrm flipH="1" flipV="1">
              <a:off x="4205283" y="4245664"/>
              <a:ext cx="382495" cy="460424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grpSp>
          <p:nvGrpSpPr>
            <p:cNvPr id="42" name="그룹 70"/>
            <p:cNvGrpSpPr>
              <a:grpSpLocks/>
            </p:cNvGrpSpPr>
            <p:nvPr/>
          </p:nvGrpSpPr>
          <p:grpSpPr bwMode="auto">
            <a:xfrm>
              <a:off x="4587185" y="4445377"/>
              <a:ext cx="522191" cy="522339"/>
              <a:chOff x="5157192" y="4290371"/>
              <a:chExt cx="522191" cy="522339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5157785" y="4290704"/>
                <a:ext cx="522163" cy="522343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5216509" y="4543143"/>
                <a:ext cx="107924" cy="261966"/>
              </a:xfrm>
              <a:prstGeom prst="rect">
                <a:avLst/>
              </a:prstGeom>
              <a:solidFill>
                <a:srgbClr val="F6BE9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"/>
                  <a:ea typeface="굴림"/>
                  <a:cs typeface="+mn-cs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5364110" y="4379614"/>
                <a:ext cx="109512" cy="425496"/>
              </a:xfrm>
              <a:prstGeom prst="rect">
                <a:avLst/>
              </a:prstGeom>
              <a:solidFill>
                <a:srgbClr val="FF7F7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"/>
                  <a:ea typeface="굴림"/>
                  <a:cs typeface="+mn-cs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5522822" y="4460584"/>
                <a:ext cx="107924" cy="344525"/>
              </a:xfrm>
              <a:prstGeom prst="rect">
                <a:avLst/>
              </a:prstGeom>
              <a:solidFill>
                <a:srgbClr val="A9C09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굴림"/>
                  <a:ea typeface="굴림"/>
                  <a:cs typeface="+mn-cs"/>
                </a:endParaRPr>
              </a:p>
            </p:txBody>
          </p:sp>
        </p:grpSp>
        <p:cxnSp>
          <p:nvCxnSpPr>
            <p:cNvPr id="43" name="직선 화살표 연결선 42"/>
            <p:cNvCxnSpPr>
              <a:stCxn id="24" idx="2"/>
              <a:endCxn id="73" idx="3"/>
            </p:cNvCxnSpPr>
            <p:nvPr/>
          </p:nvCxnSpPr>
          <p:spPr>
            <a:xfrm flipH="1">
              <a:off x="3603764" y="4093248"/>
              <a:ext cx="496769" cy="390567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4" name="직선 화살표 연결선 43"/>
            <p:cNvCxnSpPr>
              <a:stCxn id="26" idx="3"/>
              <a:endCxn id="71" idx="3"/>
            </p:cNvCxnSpPr>
            <p:nvPr/>
          </p:nvCxnSpPr>
          <p:spPr>
            <a:xfrm flipH="1">
              <a:off x="3414897" y="4434596"/>
              <a:ext cx="701507" cy="385804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5" name="직선 화살표 연결선 44"/>
            <p:cNvCxnSpPr>
              <a:stCxn id="31" idx="2"/>
              <a:endCxn id="74" idx="3"/>
            </p:cNvCxnSpPr>
            <p:nvPr/>
          </p:nvCxnSpPr>
          <p:spPr>
            <a:xfrm flipH="1" flipV="1">
              <a:off x="3751367" y="4977579"/>
              <a:ext cx="349166" cy="182583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6" name="직선 화살표 연결선 45"/>
            <p:cNvCxnSpPr>
              <a:stCxn id="32" idx="2"/>
              <a:endCxn id="76" idx="3"/>
            </p:cNvCxnSpPr>
            <p:nvPr/>
          </p:nvCxnSpPr>
          <p:spPr>
            <a:xfrm flipH="1" flipV="1">
              <a:off x="3143499" y="4979168"/>
              <a:ext cx="957034" cy="33341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7" name="직선 화살표 연결선 46"/>
            <p:cNvCxnSpPr>
              <a:stCxn id="27" idx="2"/>
              <a:endCxn id="75" idx="3"/>
            </p:cNvCxnSpPr>
            <p:nvPr/>
          </p:nvCxnSpPr>
          <p:spPr>
            <a:xfrm flipH="1" flipV="1">
              <a:off x="2959393" y="4337749"/>
              <a:ext cx="1141140" cy="212748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8" name="직선 화살표 연결선 47"/>
            <p:cNvCxnSpPr>
              <a:stCxn id="29" idx="2"/>
              <a:endCxn id="77" idx="3"/>
            </p:cNvCxnSpPr>
            <p:nvPr/>
          </p:nvCxnSpPr>
          <p:spPr>
            <a:xfrm flipH="1" flipV="1">
              <a:off x="3843420" y="4655283"/>
              <a:ext cx="257113" cy="200046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9" name="직선 화살표 연결선 48"/>
            <p:cNvCxnSpPr>
              <a:stCxn id="30" idx="2"/>
              <a:endCxn id="72" idx="3"/>
            </p:cNvCxnSpPr>
            <p:nvPr/>
          </p:nvCxnSpPr>
          <p:spPr>
            <a:xfrm flipH="1">
              <a:off x="3087951" y="5007746"/>
              <a:ext cx="1012582" cy="133364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50" name="직선 화살표 연결선 49"/>
            <p:cNvCxnSpPr>
              <a:stCxn id="25" idx="2"/>
              <a:endCxn id="69" idx="3"/>
            </p:cNvCxnSpPr>
            <p:nvPr/>
          </p:nvCxnSpPr>
          <p:spPr>
            <a:xfrm flipH="1" flipV="1">
              <a:off x="3406961" y="4172631"/>
              <a:ext cx="693572" cy="73033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51" name="직선 화살표 연결선 50"/>
            <p:cNvCxnSpPr>
              <a:stCxn id="28" idx="2"/>
              <a:endCxn id="70" idx="3"/>
            </p:cNvCxnSpPr>
            <p:nvPr/>
          </p:nvCxnSpPr>
          <p:spPr>
            <a:xfrm flipH="1" flipV="1">
              <a:off x="2895909" y="4658458"/>
              <a:ext cx="1204624" cy="44455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>
                  <a:lumMod val="60000"/>
                  <a:lumOff val="40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52" name="직사각형 51"/>
            <p:cNvSpPr/>
            <p:nvPr/>
          </p:nvSpPr>
          <p:spPr>
            <a:xfrm>
              <a:off x="1984902" y="4029741"/>
              <a:ext cx="468201" cy="360401"/>
            </a:xfrm>
            <a:prstGeom prst="rect">
              <a:avLst/>
            </a:prstGeom>
            <a:solidFill>
              <a:srgbClr val="ED7D31">
                <a:alpha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21418" y="3997988"/>
              <a:ext cx="791974" cy="3448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xxx</a:t>
              </a: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0.04</a:t>
              </a:r>
            </a:p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xxx</a:t>
              </a: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0.02</a:t>
              </a:r>
            </a:p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xxx</a:t>
              </a: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0.01</a:t>
              </a:r>
            </a:p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…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984902" y="4498103"/>
              <a:ext cx="468201" cy="360402"/>
            </a:xfrm>
            <a:prstGeom prst="rect">
              <a:avLst/>
            </a:prstGeom>
            <a:solidFill>
              <a:srgbClr val="FF7F7F">
                <a:alpha val="6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21418" y="4467938"/>
              <a:ext cx="791974" cy="3448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xxx</a:t>
              </a: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0.02</a:t>
              </a:r>
            </a:p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xxx</a:t>
              </a: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0.02</a:t>
              </a:r>
            </a:p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xxx</a:t>
              </a: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0.01</a:t>
              </a:r>
            </a:p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…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980141" y="4987105"/>
              <a:ext cx="468200" cy="360402"/>
            </a:xfrm>
            <a:prstGeom prst="rect">
              <a:avLst/>
            </a:prstGeom>
            <a:solidFill>
              <a:srgbClr val="A9C09A">
                <a:alpha val="6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16656" y="4955352"/>
              <a:ext cx="791972" cy="3448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xxx</a:t>
              </a: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0.03</a:t>
              </a:r>
            </a:p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xxx</a:t>
              </a: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0.02</a:t>
              </a:r>
            </a:p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xxx</a:t>
              </a: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0.01</a:t>
              </a:r>
            </a:p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…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65"/>
            <p:cNvSpPr txBox="1">
              <a:spLocks noChangeArrowheads="1"/>
            </p:cNvSpPr>
            <p:nvPr/>
          </p:nvSpPr>
          <p:spPr bwMode="auto">
            <a:xfrm>
              <a:off x="2729075" y="3787314"/>
              <a:ext cx="954595" cy="19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600" kern="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축어록</a:t>
              </a:r>
              <a:endParaRPr kumimoji="1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TextBox 65"/>
            <p:cNvSpPr txBox="1">
              <a:spLocks noChangeArrowheads="1"/>
            </p:cNvSpPr>
            <p:nvPr/>
          </p:nvSpPr>
          <p:spPr bwMode="auto">
            <a:xfrm>
              <a:off x="1700808" y="3787314"/>
              <a:ext cx="954595" cy="222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요약</a:t>
              </a:r>
              <a:endParaRPr kumimoji="1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TextBox 65"/>
            <p:cNvSpPr txBox="1">
              <a:spLocks noChangeArrowheads="1"/>
            </p:cNvSpPr>
            <p:nvPr/>
          </p:nvSpPr>
          <p:spPr bwMode="auto">
            <a:xfrm>
              <a:off x="4347387" y="4180202"/>
              <a:ext cx="954595" cy="222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600" kern="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의도</a:t>
              </a:r>
              <a:r>
                <a:rPr kumimoji="1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비율</a:t>
              </a:r>
              <a:endParaRPr kumimoji="1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TextBox 65"/>
            <p:cNvSpPr txBox="1">
              <a:spLocks noChangeArrowheads="1"/>
            </p:cNvSpPr>
            <p:nvPr/>
          </p:nvSpPr>
          <p:spPr bwMode="auto">
            <a:xfrm>
              <a:off x="3663565" y="3787314"/>
              <a:ext cx="954595" cy="222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600" kern="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의도</a:t>
              </a:r>
              <a:r>
                <a:rPr kumimoji="1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배정</a:t>
              </a:r>
              <a:endParaRPr kumimoji="1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8" name="오른쪽 화살표 77"/>
          <p:cNvSpPr/>
          <p:nvPr/>
        </p:nvSpPr>
        <p:spPr>
          <a:xfrm rot="16200000">
            <a:off x="1402898" y="3270692"/>
            <a:ext cx="892266" cy="864297"/>
          </a:xfrm>
          <a:prstGeom prst="rightArrow">
            <a:avLst/>
          </a:prstGeom>
          <a:solidFill>
            <a:srgbClr val="4E74AC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24665" y="4252305"/>
            <a:ext cx="3278671" cy="1838497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179"/>
          <p:cNvSpPr/>
          <p:nvPr/>
        </p:nvSpPr>
        <p:spPr bwMode="auto">
          <a:xfrm>
            <a:off x="224159" y="3841196"/>
            <a:ext cx="569699" cy="406944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0">
              <a:defRPr/>
            </a:pPr>
            <a:endParaRPr lang="ko-KR" altLang="en-US" sz="10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9"/>
          <p:cNvSpPr>
            <a:spLocks noChangeArrowheads="1"/>
          </p:cNvSpPr>
          <p:nvPr/>
        </p:nvSpPr>
        <p:spPr bwMode="auto">
          <a:xfrm>
            <a:off x="634715" y="3934466"/>
            <a:ext cx="2391567" cy="29355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 anchor="ctr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spc="-50" dirty="0" smtClean="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협의체 구성을 통한 검토</a:t>
            </a:r>
            <a:endParaRPr kumimoji="1" lang="ko-KR" altLang="en-US" sz="1100" b="1" spc="-50" dirty="0">
              <a:ln>
                <a:solidFill>
                  <a:srgbClr val="FFFFFF">
                    <a:lumMod val="85000"/>
                    <a:alpha val="0"/>
                  </a:srgbClr>
                </a:solidFill>
              </a:ln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224159" y="3823320"/>
            <a:ext cx="3279176" cy="452941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en-US" altLang="ko-KR" sz="1050" b="1" kern="0" spc="-3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NLP </a:t>
            </a:r>
            <a:r>
              <a:rPr lang="ko-KR" altLang="en-US" sz="1050" b="1" kern="0" spc="-3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을 통한 </a:t>
            </a:r>
            <a:r>
              <a:rPr lang="ko-KR" altLang="en-US" sz="1050" b="1" kern="0" spc="-30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주제분석</a:t>
            </a:r>
            <a:endParaRPr lang="ko-KR" altLang="en-US" sz="1050" b="1" kern="0" spc="-3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179"/>
          <p:cNvSpPr/>
          <p:nvPr/>
        </p:nvSpPr>
        <p:spPr bwMode="auto">
          <a:xfrm>
            <a:off x="228730" y="3815699"/>
            <a:ext cx="573570" cy="460562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298992" y="4419746"/>
            <a:ext cx="3064780" cy="799299"/>
            <a:chOff x="597065" y="4541438"/>
            <a:chExt cx="3409950" cy="974725"/>
          </a:xfrm>
        </p:grpSpPr>
        <p:sp>
          <p:nvSpPr>
            <p:cNvPr id="85" name="직사각형 84"/>
            <p:cNvSpPr/>
            <p:nvPr/>
          </p:nvSpPr>
          <p:spPr>
            <a:xfrm>
              <a:off x="597065" y="4541438"/>
              <a:ext cx="684213" cy="974725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형태소</a:t>
              </a: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분석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500353" y="4541438"/>
              <a:ext cx="684212" cy="974725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의도</a:t>
              </a:r>
              <a:endPara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분석</a:t>
              </a:r>
              <a:endPara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436978" y="4541438"/>
              <a:ext cx="684212" cy="974725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주제어 추출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3322803" y="4541438"/>
              <a:ext cx="684212" cy="974725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상담주제</a:t>
              </a:r>
              <a:endPara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kern="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endPara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9" name="이등변 삼각형 88"/>
            <p:cNvSpPr/>
            <p:nvPr/>
          </p:nvSpPr>
          <p:spPr bwMode="auto">
            <a:xfrm rot="5400000">
              <a:off x="1254290" y="4966889"/>
              <a:ext cx="287337" cy="144462"/>
            </a:xfrm>
            <a:prstGeom prst="triangle">
              <a:avLst/>
            </a:prstGeom>
            <a:solidFill>
              <a:srgbClr val="808080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90" name="이등변 삼각형 89"/>
            <p:cNvSpPr/>
            <p:nvPr/>
          </p:nvSpPr>
          <p:spPr bwMode="auto">
            <a:xfrm rot="5400000">
              <a:off x="2171072" y="4967682"/>
              <a:ext cx="287337" cy="142875"/>
            </a:xfrm>
            <a:prstGeom prst="triangle">
              <a:avLst/>
            </a:prstGeom>
            <a:solidFill>
              <a:srgbClr val="808080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91" name="이등변 삼각형 90"/>
            <p:cNvSpPr/>
            <p:nvPr/>
          </p:nvSpPr>
          <p:spPr bwMode="auto">
            <a:xfrm rot="5400000">
              <a:off x="3087853" y="4966888"/>
              <a:ext cx="287337" cy="144463"/>
            </a:xfrm>
            <a:prstGeom prst="triangle">
              <a:avLst/>
            </a:prstGeom>
            <a:solidFill>
              <a:srgbClr val="808080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pic>
          <p:nvPicPr>
            <p:cNvPr id="92" name="Picture 2" descr="http://www.veryicon.com/icon/png/Business/Pretty%20Office%205/Analysi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53" y="4628751"/>
              <a:ext cx="4318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4" descr="http://icon-park.com/imagefiles/tag_navy_blu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303" y="4647801"/>
              <a:ext cx="525462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6" descr="http://icons.kdaweb.com/actions/a/png/256x256/archive-insert-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6678" y="4630338"/>
              <a:ext cx="4318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8" descr="http://www.unispeed.com/en/images/backgrounds/filter-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103" y="4623988"/>
              <a:ext cx="4318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177" y="5350033"/>
            <a:ext cx="3034595" cy="734418"/>
          </a:xfrm>
          <a:prstGeom prst="rect">
            <a:avLst/>
          </a:prstGeom>
        </p:spPr>
      </p:pic>
      <p:sp>
        <p:nvSpPr>
          <p:cNvPr id="97" name="직사각형 176"/>
          <p:cNvSpPr>
            <a:spLocks noChangeArrowheads="1"/>
          </p:cNvSpPr>
          <p:nvPr/>
        </p:nvSpPr>
        <p:spPr bwMode="auto">
          <a:xfrm>
            <a:off x="3524306" y="2460583"/>
            <a:ext cx="1168490" cy="40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latinLnBrk="0" hangingPunct="0"/>
            <a:r>
              <a:rPr lang="en-US" altLang="ko-KR" sz="9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STT </a:t>
            </a:r>
            <a:r>
              <a:rPr lang="ko-KR" altLang="en-US" sz="9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전사 회의록 </a:t>
            </a:r>
            <a:endParaRPr lang="en-US" altLang="ko-KR" sz="900" b="1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0" latinLnBrk="0" hangingPunct="0"/>
            <a:r>
              <a:rPr lang="ko-KR" altLang="en-US" sz="9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NLP </a:t>
            </a:r>
            <a:r>
              <a:rPr lang="ko-KR" altLang="en-US" sz="9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및 요약 생성</a:t>
            </a:r>
            <a:endParaRPr lang="en-US" altLang="ko-KR" sz="900" b="1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8" name="그룹 1"/>
          <p:cNvGrpSpPr>
            <a:grpSpLocks/>
          </p:cNvGrpSpPr>
          <p:nvPr/>
        </p:nvGrpSpPr>
        <p:grpSpPr bwMode="auto">
          <a:xfrm>
            <a:off x="290104" y="2388860"/>
            <a:ext cx="570481" cy="689273"/>
            <a:chOff x="8681394" y="5672324"/>
            <a:chExt cx="898335" cy="911348"/>
          </a:xfrm>
        </p:grpSpPr>
        <p:pic>
          <p:nvPicPr>
            <p:cNvPr id="99" name="Picture 5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681394" y="5697022"/>
              <a:ext cx="770866" cy="886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8" descr="http://wauconda-il.gov/wp-content/uploads/2012/03/Org-Chart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95"/>
            <a:stretch>
              <a:fillRect/>
            </a:stretch>
          </p:blipFill>
          <p:spPr bwMode="auto">
            <a:xfrm>
              <a:off x="9025692" y="5672324"/>
              <a:ext cx="554037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1" name="직사각형 176"/>
          <p:cNvSpPr>
            <a:spLocks noChangeArrowheads="1"/>
          </p:cNvSpPr>
          <p:nvPr/>
        </p:nvSpPr>
        <p:spPr bwMode="auto">
          <a:xfrm>
            <a:off x="0" y="3049885"/>
            <a:ext cx="1168490" cy="40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latinLnBrk="0" hangingPunct="0"/>
            <a:r>
              <a:rPr lang="ko-KR" altLang="en-US" sz="9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유형별</a:t>
            </a:r>
            <a:endParaRPr lang="en-US" altLang="ko-KR" sz="900" b="1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0" latinLnBrk="0" hangingPunct="0"/>
            <a:r>
              <a:rPr lang="ko-KR" altLang="en-US" sz="9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 템플릿</a:t>
            </a:r>
            <a:endParaRPr lang="en-US" altLang="ko-KR" sz="900" b="1" dirty="0" smtClean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3125" y="1994357"/>
            <a:ext cx="3979182" cy="3909290"/>
          </a:xfrm>
          <a:prstGeom prst="rect">
            <a:avLst/>
          </a:prstGeom>
        </p:spPr>
      </p:pic>
      <p:sp>
        <p:nvSpPr>
          <p:cNvPr id="197" name="내용 개체 틀 5"/>
          <p:cNvSpPr>
            <a:spLocks noGrp="1"/>
          </p:cNvSpPr>
          <p:nvPr>
            <p:ph idx="1"/>
          </p:nvPr>
        </p:nvSpPr>
        <p:spPr>
          <a:xfrm>
            <a:off x="283485" y="520010"/>
            <a:ext cx="8589853" cy="702936"/>
          </a:xfrm>
        </p:spPr>
        <p:txBody>
          <a:bodyPr>
            <a:normAutofit/>
          </a:bodyPr>
          <a:lstStyle/>
          <a:p>
            <a:r>
              <a:rPr lang="ko-KR" altLang="en-US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자동 요약 생성 엔진을 통해 </a:t>
            </a:r>
            <a:r>
              <a:rPr lang="en-US" altLang="ko-KR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STT </a:t>
            </a:r>
            <a:r>
              <a:rPr lang="ko-KR" altLang="en-US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전사 회의록 </a:t>
            </a:r>
            <a:r>
              <a:rPr lang="en-US" altLang="ko-KR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NLP </a:t>
            </a:r>
            <a:r>
              <a:rPr lang="ko-KR" altLang="en-US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분석 및 요약 생성</a:t>
            </a:r>
            <a:endParaRPr lang="en-US" altLang="ko-KR" sz="1200" dirty="0" smtClean="0">
              <a:solidFill>
                <a:srgbClr val="404040"/>
              </a:solidFill>
              <a:latin typeface="나눔고딕" panose="020D0604000000000000" pitchFamily="50" charset="-127"/>
              <a:sym typeface="Monotype Sorts" panose="01010601010101010101" pitchFamily="2" charset="2"/>
            </a:endParaRPr>
          </a:p>
          <a:p>
            <a:r>
              <a:rPr lang="en-US" altLang="ko-KR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AI</a:t>
            </a:r>
            <a:r>
              <a:rPr lang="ko-KR" altLang="en-US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상담 주제 분석결과에 대한 수정 항목 피드백 및 </a:t>
            </a:r>
            <a:r>
              <a:rPr lang="en-US" altLang="ko-KR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NLP </a:t>
            </a:r>
            <a:r>
              <a:rPr lang="ko-KR" altLang="en-US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분석을 통한 주제 분석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3421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직사각형 151"/>
          <p:cNvSpPr/>
          <p:nvPr/>
        </p:nvSpPr>
        <p:spPr bwMode="auto">
          <a:xfrm>
            <a:off x="108184" y="1588487"/>
            <a:ext cx="8952531" cy="230178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AI </a:t>
            </a:r>
            <a:r>
              <a:rPr lang="ko-KR" altLang="en-US" dirty="0" err="1"/>
              <a:t>상담분석</a:t>
            </a:r>
            <a:r>
              <a:rPr lang="ko-KR" altLang="en-US" dirty="0"/>
              <a:t> 시스템 </a:t>
            </a:r>
            <a:r>
              <a:rPr lang="en-US" altLang="ko-KR" dirty="0"/>
              <a:t>&gt; </a:t>
            </a:r>
            <a:r>
              <a:rPr lang="ko-KR" altLang="en-US" dirty="0" smtClean="0"/>
              <a:t>상담 </a:t>
            </a:r>
            <a:r>
              <a:rPr lang="ko-KR" altLang="en-US" dirty="0"/>
              <a:t>만족도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74" name="내용 개체 틀 5"/>
          <p:cNvSpPr>
            <a:spLocks noGrp="1"/>
          </p:cNvSpPr>
          <p:nvPr>
            <p:ph idx="1"/>
          </p:nvPr>
        </p:nvSpPr>
        <p:spPr>
          <a:xfrm>
            <a:off x="283485" y="520010"/>
            <a:ext cx="8589853" cy="702936"/>
          </a:xfrm>
        </p:spPr>
        <p:txBody>
          <a:bodyPr>
            <a:normAutofit/>
          </a:bodyPr>
          <a:lstStyle/>
          <a:p>
            <a:r>
              <a:rPr lang="ko-KR" altLang="en-US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자동 요약 생성 엔진을 통해 </a:t>
            </a:r>
            <a:r>
              <a:rPr lang="en-US" altLang="ko-KR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STT </a:t>
            </a:r>
            <a:r>
              <a:rPr lang="ko-KR" altLang="en-US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전사 회의록 </a:t>
            </a:r>
            <a:r>
              <a:rPr lang="en-US" altLang="ko-KR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NLP </a:t>
            </a:r>
            <a:r>
              <a:rPr lang="ko-KR" altLang="en-US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분석 및 요약 생성</a:t>
            </a:r>
            <a:endParaRPr lang="en-US" altLang="ko-KR" sz="1200" dirty="0" smtClean="0">
              <a:solidFill>
                <a:srgbClr val="404040"/>
              </a:solidFill>
              <a:latin typeface="나눔고딕" panose="020D0604000000000000" pitchFamily="50" charset="-127"/>
              <a:sym typeface="Monotype Sorts" panose="01010601010101010101" pitchFamily="2" charset="2"/>
            </a:endParaRPr>
          </a:p>
          <a:p>
            <a:r>
              <a:rPr lang="en-US" altLang="ko-KR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AI</a:t>
            </a:r>
            <a:r>
              <a:rPr lang="ko-KR" altLang="en-US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상담 주제 분석결과에 대한 수정 항목 피드백 및 </a:t>
            </a:r>
            <a:r>
              <a:rPr lang="en-US" altLang="ko-KR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NLP </a:t>
            </a:r>
            <a:r>
              <a:rPr lang="ko-KR" altLang="en-US" sz="1200" dirty="0" smtClean="0">
                <a:solidFill>
                  <a:srgbClr val="404040"/>
                </a:solidFill>
                <a:latin typeface="나눔고딕" panose="020D0604000000000000" pitchFamily="50" charset="-127"/>
                <a:sym typeface="Monotype Sorts" panose="01010601010101010101" pitchFamily="2" charset="2"/>
              </a:rPr>
              <a:t>분석을 통한 주제 분석</a:t>
            </a:r>
            <a:endParaRPr lang="en-US" altLang="ko-KR" sz="1200" dirty="0" smtClean="0"/>
          </a:p>
        </p:txBody>
      </p:sp>
      <p:sp>
        <p:nvSpPr>
          <p:cNvPr id="88" name="직사각형 87"/>
          <p:cNvSpPr/>
          <p:nvPr/>
        </p:nvSpPr>
        <p:spPr>
          <a:xfrm>
            <a:off x="96104" y="1215210"/>
            <a:ext cx="8964612" cy="353163"/>
          </a:xfrm>
          <a:prstGeom prst="rect">
            <a:avLst/>
          </a:prstGeom>
          <a:solidFill>
            <a:srgbClr val="3A9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3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상담 만족도 측정 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6103" y="1568373"/>
            <a:ext cx="8964613" cy="232189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0" name="양쪽 모서리가 잘린 사각형 89"/>
          <p:cNvSpPr/>
          <p:nvPr/>
        </p:nvSpPr>
        <p:spPr>
          <a:xfrm>
            <a:off x="186267" y="1644496"/>
            <a:ext cx="2735828" cy="233580"/>
          </a:xfrm>
          <a:prstGeom prst="snip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공감도 분석</a:t>
            </a:r>
          </a:p>
        </p:txBody>
      </p:sp>
      <p:sp>
        <p:nvSpPr>
          <p:cNvPr id="91" name="양쪽 모서리가 잘린 사각형 90"/>
          <p:cNvSpPr/>
          <p:nvPr/>
        </p:nvSpPr>
        <p:spPr>
          <a:xfrm>
            <a:off x="6185501" y="1644496"/>
            <a:ext cx="2735828" cy="233580"/>
          </a:xfrm>
          <a:prstGeom prst="snip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고객 만족도 설문 조사</a:t>
            </a:r>
          </a:p>
        </p:txBody>
      </p:sp>
      <p:sp>
        <p:nvSpPr>
          <p:cNvPr id="92" name="양쪽 모서리가 잘린 사각형 91"/>
          <p:cNvSpPr/>
          <p:nvPr/>
        </p:nvSpPr>
        <p:spPr>
          <a:xfrm>
            <a:off x="3155836" y="1644496"/>
            <a:ext cx="2735828" cy="233580"/>
          </a:xfrm>
          <a:prstGeom prst="snip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위험도 분석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185968" y="1878075"/>
            <a:ext cx="2736127" cy="195261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154560" y="1876871"/>
            <a:ext cx="2736127" cy="19538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185202" y="1868310"/>
            <a:ext cx="2736127" cy="196237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29" name="그림 128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"/>
          <a:stretch/>
        </p:blipFill>
        <p:spPr>
          <a:xfrm flipV="1">
            <a:off x="283484" y="4032850"/>
            <a:ext cx="2393063" cy="333248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118056" y="4403247"/>
            <a:ext cx="2839690" cy="352800"/>
          </a:xfrm>
          <a:prstGeom prst="rect">
            <a:avLst/>
          </a:prstGeom>
          <a:solidFill>
            <a:srgbClr val="3A9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3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상담 만족도 분석 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108184" y="4733167"/>
            <a:ext cx="2835863" cy="17570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0" name="TextBox 80"/>
          <p:cNvSpPr txBox="1">
            <a:spLocks noChangeArrowheads="1"/>
          </p:cNvSpPr>
          <p:nvPr/>
        </p:nvSpPr>
        <p:spPr bwMode="auto">
          <a:xfrm>
            <a:off x="6390134" y="3324461"/>
            <a:ext cx="10990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팝업 창을 통한 만족도 체크</a:t>
            </a:r>
          </a:p>
        </p:txBody>
      </p:sp>
      <p:sp>
        <p:nvSpPr>
          <p:cNvPr id="184" name="TextBox 80"/>
          <p:cNvSpPr txBox="1">
            <a:spLocks noChangeArrowheads="1"/>
          </p:cNvSpPr>
          <p:nvPr/>
        </p:nvSpPr>
        <p:spPr bwMode="auto">
          <a:xfrm>
            <a:off x="7624120" y="3313341"/>
            <a:ext cx="118927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대화 및 만족도 </a:t>
            </a:r>
            <a:r>
              <a:rPr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ko-KR" altLang="en-US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6293561" y="1971403"/>
            <a:ext cx="1223534" cy="1305578"/>
          </a:xfrm>
          <a:prstGeom prst="roundRect">
            <a:avLst>
              <a:gd name="adj" fmla="val 1719"/>
            </a:avLst>
          </a:prstGeom>
          <a:solidFill>
            <a:sysClr val="window" lastClr="FFFFFF"/>
          </a:solidFill>
          <a:ln w="25400" cap="flat" cmpd="sng" algn="ctr">
            <a:solidFill>
              <a:srgbClr val="00769D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0" name="양쪽 모서리가 둥근 사각형 189"/>
          <p:cNvSpPr/>
          <p:nvPr/>
        </p:nvSpPr>
        <p:spPr>
          <a:xfrm>
            <a:off x="6293561" y="1971402"/>
            <a:ext cx="1223534" cy="338627"/>
          </a:xfrm>
          <a:prstGeom prst="round2SameRect">
            <a:avLst>
              <a:gd name="adj1" fmla="val 14987"/>
              <a:gd name="adj2" fmla="val 0"/>
            </a:avLst>
          </a:prstGeom>
          <a:solidFill>
            <a:srgbClr val="00769D"/>
          </a:solidFill>
          <a:ln w="12700">
            <a:solidFill>
              <a:srgbClr val="00769D"/>
            </a:solidFill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100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만족도 체크</a:t>
            </a:r>
            <a:endParaRPr lang="ko-KR" altLang="en-US" sz="11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5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4" t="16998" r="15015" b="34802"/>
          <a:stretch>
            <a:fillRect/>
          </a:stretch>
        </p:blipFill>
        <p:spPr bwMode="auto">
          <a:xfrm>
            <a:off x="6413756" y="2416144"/>
            <a:ext cx="981420" cy="79908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모서리가 둥근 직사각형 197"/>
          <p:cNvSpPr/>
          <p:nvPr/>
        </p:nvSpPr>
        <p:spPr>
          <a:xfrm>
            <a:off x="7589859" y="1968480"/>
            <a:ext cx="1223534" cy="1305578"/>
          </a:xfrm>
          <a:prstGeom prst="roundRect">
            <a:avLst>
              <a:gd name="adj" fmla="val 1719"/>
            </a:avLst>
          </a:prstGeom>
          <a:solidFill>
            <a:sysClr val="window" lastClr="FFFFFF"/>
          </a:solidFill>
          <a:ln w="25400" cap="flat" cmpd="sng" algn="ctr">
            <a:solidFill>
              <a:srgbClr val="00769D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" name="양쪽 모서리가 둥근 사각형 198"/>
          <p:cNvSpPr/>
          <p:nvPr/>
        </p:nvSpPr>
        <p:spPr>
          <a:xfrm>
            <a:off x="7589859" y="1968480"/>
            <a:ext cx="1223534" cy="343480"/>
          </a:xfrm>
          <a:prstGeom prst="round2SameRect">
            <a:avLst>
              <a:gd name="adj1" fmla="val 14987"/>
              <a:gd name="adj2" fmla="val 0"/>
            </a:avLst>
          </a:prstGeom>
          <a:solidFill>
            <a:srgbClr val="00769D"/>
          </a:solidFill>
          <a:ln w="12700">
            <a:solidFill>
              <a:srgbClr val="00769D"/>
            </a:solidFill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1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대화 및 </a:t>
            </a:r>
            <a:endParaRPr lang="en-US" altLang="ko-KR" sz="1100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/>
            </a:pPr>
            <a:r>
              <a:rPr lang="ko-KR" altLang="en-US" sz="1100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만족도 </a:t>
            </a:r>
            <a:r>
              <a:rPr lang="ko-KR" altLang="en-US" sz="11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저장</a:t>
            </a:r>
          </a:p>
        </p:txBody>
      </p:sp>
      <p:pic>
        <p:nvPicPr>
          <p:cNvPr id="200" name="Picture 4" descr="https://d30y9cdsu7xlg0.cloudfront.net/png/534862-20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330" y="2800994"/>
            <a:ext cx="353657" cy="35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6" descr="https://d30y9cdsu7xlg0.cloudfront.net/png/463849-200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393" y="2343222"/>
            <a:ext cx="610940" cy="4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8" descr="https://d30y9cdsu7xlg0.cloudfront.net/png/91714-200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240" y="2813692"/>
            <a:ext cx="788406" cy="4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3298108" y="4403247"/>
            <a:ext cx="5778394" cy="352800"/>
          </a:xfrm>
          <a:prstGeom prst="rect">
            <a:avLst/>
          </a:prstGeom>
          <a:solidFill>
            <a:srgbClr val="3A9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3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상담 만족도 활용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3291139" y="4733167"/>
            <a:ext cx="5770606" cy="17570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41" name="그림 40"/>
          <p:cNvPicPr preferRelativeResize="0"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"/>
          <a:stretch/>
        </p:blipFill>
        <p:spPr>
          <a:xfrm rot="16200000" flipV="1">
            <a:off x="2659694" y="5371100"/>
            <a:ext cx="946396" cy="260486"/>
          </a:xfrm>
          <a:prstGeom prst="rect">
            <a:avLst/>
          </a:prstGeom>
        </p:spPr>
      </p:pic>
      <p:sp>
        <p:nvSpPr>
          <p:cNvPr id="42" name="양쪽 모서리가 잘린 사각형 41"/>
          <p:cNvSpPr/>
          <p:nvPr/>
        </p:nvSpPr>
        <p:spPr>
          <a:xfrm>
            <a:off x="3438868" y="4796040"/>
            <a:ext cx="2973218" cy="289926"/>
          </a:xfrm>
          <a:prstGeom prst="snip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 로그 관리 및 발화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 관리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438728" y="5071159"/>
            <a:ext cx="2973543" cy="133955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8"/>
          <a:srcRect t="7538" b="6896"/>
          <a:stretch/>
        </p:blipFill>
        <p:spPr>
          <a:xfrm>
            <a:off x="3536086" y="5154093"/>
            <a:ext cx="1282912" cy="1150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344"/>
          <p:cNvSpPr>
            <a:spLocks noChangeArrowheads="1"/>
          </p:cNvSpPr>
          <p:nvPr/>
        </p:nvSpPr>
        <p:spPr bwMode="gray">
          <a:xfrm>
            <a:off x="4876958" y="5091308"/>
            <a:ext cx="1535128" cy="123110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대화 상담에 대한 사용자 만족도 정보를 확인</a:t>
            </a:r>
          </a:p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대화 로그를 분류체계별로 적재하여 관리</a:t>
            </a:r>
          </a:p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사용자 발화 및 </a:t>
            </a:r>
            <a:r>
              <a:rPr kumimoji="1" lang="ko-KR" altLang="en-US" sz="1000" spc="-20" dirty="0" err="1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인식정보에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대한 수정을 통해 대화의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만족도 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향상</a:t>
            </a:r>
          </a:p>
        </p:txBody>
      </p:sp>
      <p:sp>
        <p:nvSpPr>
          <p:cNvPr id="46" name="양쪽 모서리가 잘린 사각형 45"/>
          <p:cNvSpPr/>
          <p:nvPr/>
        </p:nvSpPr>
        <p:spPr>
          <a:xfrm>
            <a:off x="6569242" y="4796040"/>
            <a:ext cx="2339298" cy="289926"/>
          </a:xfrm>
          <a:prstGeom prst="snip2Same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 상담자 축어록 업로드 유도 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569044" y="5071159"/>
            <a:ext cx="2339554" cy="133955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8" name="Rectangle 344"/>
          <p:cNvSpPr>
            <a:spLocks noChangeArrowheads="1"/>
          </p:cNvSpPr>
          <p:nvPr/>
        </p:nvSpPr>
        <p:spPr bwMode="gray">
          <a:xfrm>
            <a:off x="7679489" y="5158515"/>
            <a:ext cx="1188837" cy="115416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공감</a:t>
            </a:r>
            <a:r>
              <a:rPr kumimoji="1"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반응</a:t>
            </a:r>
            <a:r>
              <a:rPr kumimoji="1"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10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침묵시간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등을 고려한 </a:t>
            </a:r>
            <a:r>
              <a:rPr kumimoji="1"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AI 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상담 분석 결과 제공</a:t>
            </a:r>
            <a:endParaRPr kumimoji="1" lang="en-US" altLang="ko-KR" sz="10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초보 상담자의 축어록 기록에 대한 업로드 유인을 통한 데이터 확보 </a:t>
            </a:r>
            <a:endParaRPr kumimoji="1" lang="ko-KR" altLang="en-US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1874976" y="4860082"/>
            <a:ext cx="812601" cy="1485915"/>
          </a:xfrm>
          <a:prstGeom prst="roundRect">
            <a:avLst>
              <a:gd name="adj" fmla="val 12475"/>
            </a:avLst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>
            <a:sp3d>
              <a:bevelT w="0"/>
            </a:sp3d>
          </a:bodyPr>
          <a:lstStyle/>
          <a:p>
            <a:pPr marL="0" algn="ctr" latinLnBrk="0">
              <a:lnSpc>
                <a:spcPct val="150000"/>
              </a:lnSpc>
            </a:pPr>
            <a:endParaRPr lang="ko-KR" altLang="en-US" sz="1100" b="1" kern="0" spc="-3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8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296" y="4895351"/>
            <a:ext cx="490476" cy="66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68"/>
          <p:cNvSpPr/>
          <p:nvPr/>
        </p:nvSpPr>
        <p:spPr>
          <a:xfrm>
            <a:off x="1820712" y="6099378"/>
            <a:ext cx="921127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만족도 분석</a:t>
            </a:r>
            <a:endParaRPr lang="en-US" altLang="ko-KR" sz="900" b="1" kern="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33485" y="5947361"/>
            <a:ext cx="1804312" cy="37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공감도</a:t>
            </a:r>
            <a:r>
              <a:rPr kumimoji="1"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위험도</a:t>
            </a:r>
            <a:r>
              <a:rPr kumimoji="1"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설문조사를 고려한 만족도 분석</a:t>
            </a:r>
            <a:endParaRPr kumimoji="1" lang="en-US" altLang="ko-KR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-1199371" y="6016212"/>
            <a:ext cx="956843" cy="788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000" lvl="1" indent="-126000" eaLnBrk="0" fontAlgn="base" latinLnBrk="0" hangingPunct="0">
              <a:spcBef>
                <a:spcPts val="200"/>
              </a:spcBef>
              <a:spcAft>
                <a:spcPct val="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defRPr/>
            </a:pPr>
            <a:endParaRPr kumimoji="1" lang="en-US" altLang="ko-KR" sz="10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5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84" y="5615146"/>
            <a:ext cx="564300" cy="381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35984" y="4874395"/>
            <a:ext cx="1569225" cy="1039059"/>
            <a:chOff x="229098" y="4722072"/>
            <a:chExt cx="1569225" cy="1039059"/>
          </a:xfrm>
        </p:grpSpPr>
        <p:grpSp>
          <p:nvGrpSpPr>
            <p:cNvPr id="107" name="그룹 106"/>
            <p:cNvGrpSpPr/>
            <p:nvPr/>
          </p:nvGrpSpPr>
          <p:grpSpPr>
            <a:xfrm>
              <a:off x="505648" y="4916268"/>
              <a:ext cx="1292675" cy="728173"/>
              <a:chOff x="4027601" y="4645424"/>
              <a:chExt cx="1292675" cy="728173"/>
            </a:xfrm>
          </p:grpSpPr>
          <p:sp>
            <p:nvSpPr>
              <p:cNvPr id="108" name="오른쪽 화살표 107"/>
              <p:cNvSpPr/>
              <p:nvPr/>
            </p:nvSpPr>
            <p:spPr bwMode="auto">
              <a:xfrm>
                <a:off x="4601348" y="4856243"/>
                <a:ext cx="718928" cy="290133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>
                <a:sp3d>
                  <a:bevelT w="0"/>
                </a:sp3d>
              </a:bodyPr>
              <a:lstStyle/>
              <a:p>
                <a:pPr algn="ctr" latinLnBrk="0">
                  <a:lnSpc>
                    <a:spcPct val="150000"/>
                  </a:lnSpc>
                </a:pPr>
                <a:endParaRPr lang="ko-KR" altLang="en-US" sz="1100" b="1" kern="0" spc="-3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 bwMode="auto">
              <a:xfrm rot="1800000">
                <a:off x="4045359" y="4722922"/>
                <a:ext cx="545526" cy="1551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>
                <a:sp3d>
                  <a:bevelT w="0"/>
                </a:sp3d>
              </a:bodyPr>
              <a:lstStyle/>
              <a:p>
                <a:pPr algn="ctr" latinLnBrk="0">
                  <a:lnSpc>
                    <a:spcPct val="150000"/>
                  </a:lnSpc>
                </a:pPr>
                <a:endParaRPr lang="ko-KR" altLang="en-US" sz="1100" b="1" kern="0" spc="-3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 bwMode="auto">
              <a:xfrm rot="9000000">
                <a:off x="4027601" y="5092677"/>
                <a:ext cx="588254" cy="1551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>
                <a:sp3d>
                  <a:bevelT w="0"/>
                </a:sp3d>
              </a:bodyPr>
              <a:lstStyle/>
              <a:p>
                <a:pPr algn="ctr" latinLnBrk="0">
                  <a:lnSpc>
                    <a:spcPct val="150000"/>
                  </a:lnSpc>
                </a:pPr>
                <a:endParaRPr lang="ko-KR" altLang="en-US" sz="1100" b="1" kern="0" spc="-3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1" name="그룹 110"/>
              <p:cNvGrpSpPr/>
              <p:nvPr/>
            </p:nvGrpSpPr>
            <p:grpSpPr>
              <a:xfrm>
                <a:off x="4414724" y="4645424"/>
                <a:ext cx="491249" cy="728173"/>
                <a:chOff x="4451056" y="4853632"/>
                <a:chExt cx="491249" cy="728173"/>
              </a:xfrm>
            </p:grpSpPr>
            <p:pic>
              <p:nvPicPr>
                <p:cNvPr id="113" name="Picture 4" descr="Activity Feed icon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7178" y="4853632"/>
                  <a:ext cx="402628" cy="4026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Filter icon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51056" y="5090556"/>
                  <a:ext cx="491249" cy="4912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85" name="Picture 4" descr="System Task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27" y="4722072"/>
              <a:ext cx="402174" cy="539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0" name="그룹 99"/>
            <p:cNvGrpSpPr/>
            <p:nvPr/>
          </p:nvGrpSpPr>
          <p:grpSpPr>
            <a:xfrm>
              <a:off x="229098" y="5153192"/>
              <a:ext cx="679335" cy="607939"/>
              <a:chOff x="4502381" y="3789680"/>
              <a:chExt cx="1094697" cy="930685"/>
            </a:xfrm>
          </p:grpSpPr>
          <p:pic>
            <p:nvPicPr>
              <p:cNvPr id="101" name="Picture 4" descr="Literature ico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2381" y="3958365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6" descr="Intelligence icon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985321" y="3789680"/>
                <a:ext cx="611757" cy="620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7" name="TextBox 80"/>
          <p:cNvSpPr txBox="1">
            <a:spLocks noChangeArrowheads="1"/>
          </p:cNvSpPr>
          <p:nvPr/>
        </p:nvSpPr>
        <p:spPr bwMode="auto">
          <a:xfrm>
            <a:off x="164672" y="2958587"/>
            <a:ext cx="281765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상담 시간 중 공감 반응이 발생한 비중 계산</a:t>
            </a:r>
            <a:endParaRPr lang="en-US" altLang="ko-KR" sz="10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시간 </a:t>
            </a:r>
            <a:r>
              <a:rPr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이내 울음</a:t>
            </a:r>
            <a:r>
              <a:rPr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웃음</a:t>
            </a:r>
            <a:r>
              <a:rPr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분노</a:t>
            </a:r>
            <a:r>
              <a:rPr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등의 감정표현이 없는 완전한 침묵이 </a:t>
            </a:r>
            <a:r>
              <a:rPr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n% </a:t>
            </a: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</a:t>
            </a:r>
            <a:r>
              <a:rPr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차지하는 비율은 위험요소</a:t>
            </a:r>
            <a:endParaRPr lang="ko-KR" altLang="en-US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01389" y="1905808"/>
            <a:ext cx="2506871" cy="1067308"/>
          </a:xfrm>
          <a:prstGeom prst="rect">
            <a:avLst/>
          </a:prstGeom>
        </p:spPr>
      </p:pic>
      <p:sp>
        <p:nvSpPr>
          <p:cNvPr id="119" name="TextBox 80"/>
          <p:cNvSpPr txBox="1">
            <a:spLocks noChangeArrowheads="1"/>
          </p:cNvSpPr>
          <p:nvPr/>
        </p:nvSpPr>
        <p:spPr bwMode="auto">
          <a:xfrm>
            <a:off x="3242510" y="3009865"/>
            <a:ext cx="250687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서비스로그를 이용하여 자주 사용되는 시나리오에 대한 통계 제공</a:t>
            </a:r>
          </a:p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서비스에서 나타나는 대화 흐름을 분석하여 문제점 </a:t>
            </a: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파악하고</a:t>
            </a:r>
            <a:r>
              <a:rPr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대비 요소 도출</a:t>
            </a:r>
            <a:endParaRPr lang="ko-KR" altLang="en-US" sz="10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084" y="1980607"/>
            <a:ext cx="1319424" cy="91519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669571" y="5201296"/>
            <a:ext cx="469790" cy="479970"/>
            <a:chOff x="6755901" y="5285718"/>
            <a:chExt cx="606391" cy="606391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6755901" y="5285718"/>
              <a:ext cx="606391" cy="606391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DBEFF9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"/>
                <a:cs typeface="+mn-cs"/>
              </a:endParaRPr>
            </a:p>
          </p:txBody>
        </p:sp>
        <p:pic>
          <p:nvPicPr>
            <p:cNvPr id="123" name="Picture 10" descr="Speech to text Icon 1435844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rgbClr val="009DD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7067" y="5334410"/>
              <a:ext cx="490629" cy="490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그룹 124"/>
          <p:cNvGrpSpPr/>
          <p:nvPr/>
        </p:nvGrpSpPr>
        <p:grpSpPr>
          <a:xfrm>
            <a:off x="6968518" y="5755514"/>
            <a:ext cx="702812" cy="565630"/>
            <a:chOff x="8011890" y="4882501"/>
            <a:chExt cx="779538" cy="627380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890" y="4900911"/>
              <a:ext cx="391538" cy="474652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890" y="4882501"/>
              <a:ext cx="285249" cy="540000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745" y="5035229"/>
              <a:ext cx="391538" cy="474652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91624" y="1968480"/>
            <a:ext cx="1050215" cy="9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상담관리시스템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0" name="직사각형 179"/>
          <p:cNvSpPr/>
          <p:nvPr/>
        </p:nvSpPr>
        <p:spPr bwMode="auto">
          <a:xfrm>
            <a:off x="242844" y="1671502"/>
            <a:ext cx="744919" cy="314009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283485" y="520009"/>
            <a:ext cx="8589853" cy="683951"/>
          </a:xfrm>
        </p:spPr>
        <p:txBody>
          <a:bodyPr/>
          <a:lstStyle/>
          <a:p>
            <a:r>
              <a:rPr lang="ko-KR" altLang="en-US" dirty="0" smtClean="0"/>
              <a:t>상담 관리를 위해 다양한 기능 제공</a:t>
            </a:r>
            <a:endParaRPr lang="en-US" altLang="ko-KR" dirty="0" smtClean="0"/>
          </a:p>
          <a:p>
            <a:r>
              <a:rPr lang="ko-KR" altLang="en-US" dirty="0" smtClean="0"/>
              <a:t>상담 관리 시스템을 통해 개인 및 기업이용자에 대한 관리 기능 제공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 bwMode="auto">
          <a:xfrm>
            <a:off x="6194708" y="1648638"/>
            <a:ext cx="2814766" cy="20576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algn="ctr" defTabSz="844083" latinLnBrk="0">
              <a:defRPr/>
            </a:pPr>
            <a:endParaRPr lang="ko-KR" altLang="en-US" sz="969" kern="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132588" y="1636962"/>
            <a:ext cx="2814766" cy="20700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algn="ctr" defTabSz="844083" latinLnBrk="0">
              <a:defRPr/>
            </a:pPr>
            <a:endParaRPr lang="ko-KR" altLang="en-US" sz="969" kern="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125695" y="1311645"/>
            <a:ext cx="2814766" cy="325317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ko-KR" altLang="en-US" sz="1015" b="1" kern="0" spc="-28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이용자 관리</a:t>
            </a:r>
            <a:endParaRPr lang="ko-KR" altLang="en-US" sz="1015" b="1" kern="0" spc="-28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79"/>
          <p:cNvSpPr/>
          <p:nvPr/>
        </p:nvSpPr>
        <p:spPr bwMode="auto">
          <a:xfrm>
            <a:off x="132588" y="1311645"/>
            <a:ext cx="702232" cy="328226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844083" latinLnBrk="0">
              <a:defRPr/>
            </a:pPr>
            <a:endParaRPr lang="ko-KR" altLang="en-US" sz="969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Rectangle 344"/>
          <p:cNvSpPr>
            <a:spLocks noChangeArrowheads="1"/>
          </p:cNvSpPr>
          <p:nvPr/>
        </p:nvSpPr>
        <p:spPr bwMode="gray">
          <a:xfrm>
            <a:off x="309604" y="3102690"/>
            <a:ext cx="2363258" cy="42614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115" lvl="1" indent="-101115" eaLnBrk="0" fontAlgn="base" latinLnBrk="0" hangingPunct="0">
              <a:lnSpc>
                <a:spcPct val="150000"/>
              </a:lnSpc>
              <a:spcBef>
                <a:spcPts val="277"/>
              </a:spcBef>
              <a:spcAft>
                <a:spcPts val="277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752223" algn="l"/>
              </a:tabLst>
              <a:defRPr/>
            </a:pPr>
            <a:r>
              <a:rPr kumimoji="1" lang="ko-KR" altLang="en-US" sz="923" spc="-18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고객사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및 일반 이용자에 대한 회원가입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등록 편집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설정 등의 기능 관리</a:t>
            </a:r>
            <a:endParaRPr kumimoji="1" lang="en-US" altLang="ko-KR" sz="923" spc="-18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6201598" y="4145240"/>
            <a:ext cx="2814766" cy="21591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algn="ctr" defTabSz="844083" latinLnBrk="0">
              <a:defRPr/>
            </a:pPr>
            <a:endParaRPr lang="ko-KR" altLang="en-US" sz="969" kern="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6194707" y="3819922"/>
            <a:ext cx="2814766" cy="325317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ko-KR" altLang="en-US" sz="1015" b="1" kern="0" spc="-28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관리</a:t>
            </a:r>
            <a:endParaRPr lang="ko-KR" altLang="en-US" sz="1015" b="1" kern="0" spc="-28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79"/>
          <p:cNvSpPr/>
          <p:nvPr/>
        </p:nvSpPr>
        <p:spPr bwMode="auto">
          <a:xfrm>
            <a:off x="6201598" y="3819922"/>
            <a:ext cx="702232" cy="328226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844083" latinLnBrk="0">
              <a:defRPr/>
            </a:pPr>
            <a:endParaRPr lang="ko-KR" altLang="en-US" sz="969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Rectangle 344"/>
          <p:cNvSpPr>
            <a:spLocks noChangeArrowheads="1"/>
          </p:cNvSpPr>
          <p:nvPr/>
        </p:nvSpPr>
        <p:spPr bwMode="gray">
          <a:xfrm>
            <a:off x="6441043" y="5807127"/>
            <a:ext cx="2363258" cy="42614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115" lvl="1" indent="-101115" eaLnBrk="0" fontAlgn="base" latinLnBrk="0" hangingPunct="0">
              <a:lnSpc>
                <a:spcPct val="150000"/>
              </a:lnSpc>
              <a:spcBef>
                <a:spcPts val="277"/>
              </a:spcBef>
              <a:spcAft>
                <a:spcPts val="277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752223" algn="l"/>
              </a:tabLst>
              <a:defRPr/>
            </a:pP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상담센터 및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전문가 통계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주호소통계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운영통계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KPI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통계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간편보고서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등의 기능 제공</a:t>
            </a:r>
            <a:endParaRPr kumimoji="1" lang="ko-KR" altLang="en-US" sz="923" spc="-18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3153504" y="1636962"/>
            <a:ext cx="2814766" cy="20700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algn="ctr" defTabSz="844083" latinLnBrk="0">
              <a:defRPr/>
            </a:pPr>
            <a:endParaRPr lang="ko-KR" altLang="en-US" sz="969" kern="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3146612" y="1311645"/>
            <a:ext cx="2821657" cy="325317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ko-KR" altLang="en-US" sz="1015" b="1" kern="0" spc="-28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센터 및  </a:t>
            </a:r>
            <a:r>
              <a:rPr lang="ko-KR" altLang="en-US" sz="1015" b="1" kern="0" spc="-28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</a:t>
            </a:r>
            <a:r>
              <a:rPr lang="ko-KR" altLang="en-US" sz="1015" b="1" kern="0" spc="-28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015" b="1" kern="0" spc="-28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79"/>
          <p:cNvSpPr/>
          <p:nvPr/>
        </p:nvSpPr>
        <p:spPr bwMode="auto">
          <a:xfrm>
            <a:off x="3153504" y="1311645"/>
            <a:ext cx="702232" cy="328226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844083" latinLnBrk="0">
              <a:defRPr/>
            </a:pPr>
            <a:endParaRPr lang="ko-KR" altLang="en-US" sz="969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Rectangle 344"/>
          <p:cNvSpPr>
            <a:spLocks noChangeArrowheads="1"/>
          </p:cNvSpPr>
          <p:nvPr/>
        </p:nvSpPr>
        <p:spPr bwMode="gray">
          <a:xfrm>
            <a:off x="3330519" y="3102690"/>
            <a:ext cx="2363258" cy="42614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115" lvl="1" indent="-101115" eaLnBrk="0" fontAlgn="base" latinLnBrk="0" hangingPunct="0">
              <a:lnSpc>
                <a:spcPct val="150000"/>
              </a:lnSpc>
              <a:spcBef>
                <a:spcPts val="277"/>
              </a:spcBef>
              <a:spcAft>
                <a:spcPts val="277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752223" algn="l"/>
              </a:tabLst>
              <a:defRPr/>
            </a:pP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상담센터 및 상담사의 등록 편집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조회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일괄 다운로드 등의 기능 관리 </a:t>
            </a:r>
            <a:endParaRPr kumimoji="1" lang="ko-KR" altLang="en-US" sz="923" spc="-18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3162960" y="4140052"/>
            <a:ext cx="2814766" cy="21591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algn="ctr" defTabSz="844083" latinLnBrk="0">
              <a:defRPr/>
            </a:pPr>
            <a:endParaRPr lang="ko-KR" altLang="en-US" sz="969" kern="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3156068" y="3819922"/>
            <a:ext cx="2812201" cy="325317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ko-KR" altLang="en-US" sz="1015" b="1" kern="0" spc="-28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검사 관리</a:t>
            </a:r>
            <a:endParaRPr lang="ko-KR" altLang="en-US" sz="1015" b="1" kern="0" spc="-28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79"/>
          <p:cNvSpPr/>
          <p:nvPr/>
        </p:nvSpPr>
        <p:spPr bwMode="auto">
          <a:xfrm>
            <a:off x="3162960" y="3819922"/>
            <a:ext cx="702232" cy="328226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844083" latinLnBrk="0">
              <a:defRPr/>
            </a:pPr>
            <a:endParaRPr lang="ko-KR" altLang="en-US" sz="969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Rectangle 344"/>
          <p:cNvSpPr>
            <a:spLocks noChangeArrowheads="1"/>
          </p:cNvSpPr>
          <p:nvPr/>
        </p:nvSpPr>
        <p:spPr bwMode="gray">
          <a:xfrm>
            <a:off x="3402404" y="5801939"/>
            <a:ext cx="2363258" cy="42614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115" lvl="1" indent="-101115" eaLnBrk="0" fontAlgn="base" latinLnBrk="0" hangingPunct="0">
              <a:lnSpc>
                <a:spcPct val="150000"/>
              </a:lnSpc>
              <a:spcBef>
                <a:spcPts val="277"/>
              </a:spcBef>
              <a:spcAft>
                <a:spcPts val="277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752223" algn="l"/>
              </a:tabLst>
              <a:defRPr/>
            </a:pP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온라인 심리검사 및 마음건강검진에 필요한 관리 기능 제공</a:t>
            </a:r>
            <a:endParaRPr kumimoji="1" lang="ko-KR" altLang="en-US" sz="923" spc="-18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142818" y="4148148"/>
            <a:ext cx="2814766" cy="21591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 algn="ctr" defTabSz="844083" latinLnBrk="0">
              <a:defRPr/>
            </a:pPr>
            <a:endParaRPr lang="ko-KR" altLang="en-US" sz="969" kern="0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135926" y="3819922"/>
            <a:ext cx="2814766" cy="325317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ko-KR" altLang="en-US" sz="1015" b="1" kern="0" spc="-28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지급 및 청구 관리</a:t>
            </a:r>
            <a:endParaRPr lang="ko-KR" altLang="en-US" sz="1015" b="1" kern="0" spc="-28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79"/>
          <p:cNvSpPr/>
          <p:nvPr/>
        </p:nvSpPr>
        <p:spPr bwMode="auto">
          <a:xfrm>
            <a:off x="142818" y="3819922"/>
            <a:ext cx="702232" cy="328226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844083" latinLnBrk="0">
              <a:defRPr/>
            </a:pPr>
            <a:endParaRPr lang="ko-KR" altLang="en-US" sz="969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Rectangle 344"/>
          <p:cNvSpPr>
            <a:spLocks noChangeArrowheads="1"/>
          </p:cNvSpPr>
          <p:nvPr/>
        </p:nvSpPr>
        <p:spPr bwMode="gray">
          <a:xfrm>
            <a:off x="416557" y="5796525"/>
            <a:ext cx="2363258" cy="18825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115" lvl="1" indent="-101115" eaLnBrk="0" fontAlgn="base" latinLnBrk="0" hangingPunct="0">
              <a:lnSpc>
                <a:spcPct val="150000"/>
              </a:lnSpc>
              <a:spcBef>
                <a:spcPts val="277"/>
              </a:spcBef>
              <a:spcAft>
                <a:spcPts val="277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752223" algn="l"/>
              </a:tabLst>
              <a:defRPr/>
            </a:pPr>
            <a:r>
              <a:rPr kumimoji="1" lang="ko-KR" altLang="en-US" sz="923" spc="-18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상담료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지급 및 청구에 관련된 관리 기능 제공</a:t>
            </a:r>
            <a:endParaRPr kumimoji="1" lang="ko-KR" altLang="en-US" sz="923" spc="-18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6201598" y="1311645"/>
            <a:ext cx="2814766" cy="325317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marL="0" lvl="1" algn="ctr" latinLnBrk="0">
              <a:defRPr/>
            </a:pPr>
            <a:r>
              <a:rPr lang="ko-KR" altLang="en-US" sz="1015" b="1" kern="0" spc="-28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상담 관리</a:t>
            </a:r>
            <a:endParaRPr lang="ko-KR" altLang="en-US" sz="1015" b="1" kern="0" spc="-28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79"/>
          <p:cNvSpPr/>
          <p:nvPr/>
        </p:nvSpPr>
        <p:spPr bwMode="auto">
          <a:xfrm>
            <a:off x="6208492" y="1311645"/>
            <a:ext cx="702232" cy="328226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844083" latinLnBrk="0">
              <a:defRPr/>
            </a:pPr>
            <a:endParaRPr lang="ko-KR" altLang="en-US" sz="969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Rectangle 344"/>
          <p:cNvSpPr>
            <a:spLocks noChangeArrowheads="1"/>
          </p:cNvSpPr>
          <p:nvPr/>
        </p:nvSpPr>
        <p:spPr bwMode="gray">
          <a:xfrm>
            <a:off x="6359256" y="2855775"/>
            <a:ext cx="2514081" cy="85228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115" lvl="1" indent="-101115" eaLnBrk="0" fontAlgn="base" latinLnBrk="0" hangingPunct="0">
              <a:lnSpc>
                <a:spcPct val="150000"/>
              </a:lnSpc>
              <a:spcBef>
                <a:spcPts val="277"/>
              </a:spcBef>
              <a:spcAft>
                <a:spcPts val="277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752223" algn="l"/>
              </a:tabLst>
              <a:defRPr/>
            </a:pP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프로젝트 관리 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주호소</a:t>
            </a:r>
            <a:r>
              <a:rPr kumimoji="1" lang="ko-KR" altLang="en-US" sz="923" spc="-18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관리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 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상담설정항목 관리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공지사항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상담사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구인구직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상담 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전문가 배정 및 상담 내역 관리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전문가 배정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상담내역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조회</a:t>
            </a:r>
            <a:r>
              <a:rPr kumimoji="1" lang="en-US" altLang="ko-KR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kumimoji="1" lang="ko-KR" altLang="en-US" sz="923" spc="-18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연계상담실</a:t>
            </a:r>
            <a:r>
              <a:rPr kumimoji="1" lang="ko-KR" altLang="en-US" sz="923" spc="-18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 운영 현황 관리 등의 기능 제공 </a:t>
            </a:r>
            <a:endParaRPr kumimoji="1" lang="ko-KR" altLang="en-US" sz="923" spc="-18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59" y="4326440"/>
            <a:ext cx="2162435" cy="1289380"/>
          </a:xfrm>
          <a:prstGeom prst="rect">
            <a:avLst/>
          </a:prstGeom>
        </p:spPr>
      </p:pic>
      <p:sp>
        <p:nvSpPr>
          <p:cNvPr id="150" name="모서리가 둥근 직사각형 149"/>
          <p:cNvSpPr/>
          <p:nvPr/>
        </p:nvSpPr>
        <p:spPr>
          <a:xfrm>
            <a:off x="5211592" y="4207809"/>
            <a:ext cx="641335" cy="236175"/>
          </a:xfrm>
          <a:prstGeom prst="roundRect">
            <a:avLst>
              <a:gd name="adj" fmla="val 50000"/>
            </a:avLst>
          </a:prstGeom>
          <a:solidFill>
            <a:srgbClr val="0092D7">
              <a:alpha val="3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923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</a:t>
            </a:r>
            <a:endParaRPr lang="ko-KR" altLang="en-US" sz="923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8356005" y="1633090"/>
            <a:ext cx="641335" cy="236175"/>
          </a:xfrm>
          <a:prstGeom prst="roundRect">
            <a:avLst>
              <a:gd name="adj" fmla="val 50000"/>
            </a:avLst>
          </a:prstGeom>
          <a:solidFill>
            <a:srgbClr val="0092D7">
              <a:alpha val="3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923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</a:t>
            </a:r>
            <a:endParaRPr lang="ko-KR" altLang="en-US" sz="923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7" y="1788869"/>
            <a:ext cx="2196607" cy="12547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04" y="1805697"/>
            <a:ext cx="2165148" cy="1251236"/>
          </a:xfrm>
          <a:prstGeom prst="rect">
            <a:avLst/>
          </a:prstGeom>
        </p:spPr>
      </p:pic>
      <p:sp>
        <p:nvSpPr>
          <p:cNvPr id="144" name="모서리가 둥근 직사각형 143"/>
          <p:cNvSpPr/>
          <p:nvPr/>
        </p:nvSpPr>
        <p:spPr>
          <a:xfrm>
            <a:off x="5171515" y="1712130"/>
            <a:ext cx="641335" cy="236175"/>
          </a:xfrm>
          <a:prstGeom prst="roundRect">
            <a:avLst>
              <a:gd name="adj" fmla="val 50000"/>
            </a:avLst>
          </a:prstGeom>
          <a:solidFill>
            <a:srgbClr val="0092D7">
              <a:alpha val="3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923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</a:t>
            </a:r>
            <a:endParaRPr lang="ko-KR" altLang="en-US" sz="923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2224297" y="1744647"/>
            <a:ext cx="641335" cy="236175"/>
          </a:xfrm>
          <a:prstGeom prst="roundRect">
            <a:avLst>
              <a:gd name="adj" fmla="val 50000"/>
            </a:avLst>
          </a:prstGeom>
          <a:solidFill>
            <a:srgbClr val="0092D7">
              <a:alpha val="3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923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</a:t>
            </a:r>
            <a:endParaRPr lang="ko-KR" altLang="en-US" sz="923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924" y="1869265"/>
            <a:ext cx="1283864" cy="8478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115" y="1946953"/>
            <a:ext cx="1222340" cy="7951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829" y="4344937"/>
            <a:ext cx="2204032" cy="1282594"/>
          </a:xfrm>
          <a:prstGeom prst="rect">
            <a:avLst/>
          </a:prstGeom>
        </p:spPr>
      </p:pic>
      <p:sp>
        <p:nvSpPr>
          <p:cNvPr id="139" name="모서리가 둥근 직사각형 138"/>
          <p:cNvSpPr/>
          <p:nvPr/>
        </p:nvSpPr>
        <p:spPr>
          <a:xfrm>
            <a:off x="8375029" y="4197061"/>
            <a:ext cx="641335" cy="236175"/>
          </a:xfrm>
          <a:prstGeom prst="roundRect">
            <a:avLst>
              <a:gd name="adj" fmla="val 50000"/>
            </a:avLst>
          </a:prstGeom>
          <a:solidFill>
            <a:srgbClr val="0092D7">
              <a:alpha val="3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923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</a:t>
            </a:r>
            <a:endParaRPr lang="ko-KR" altLang="en-US" sz="923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16557" y="4358413"/>
            <a:ext cx="2267283" cy="1401148"/>
            <a:chOff x="405580" y="4505702"/>
            <a:chExt cx="2267283" cy="140114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580" y="5348212"/>
              <a:ext cx="2267282" cy="55863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199" y="4505702"/>
              <a:ext cx="2264664" cy="47946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8199" y="4978005"/>
              <a:ext cx="2264663" cy="457708"/>
            </a:xfrm>
            <a:prstGeom prst="rect">
              <a:avLst/>
            </a:prstGeom>
          </p:spPr>
        </p:pic>
      </p:grpSp>
      <p:sp>
        <p:nvSpPr>
          <p:cNvPr id="149" name="모서리가 둥근 직사각형 148"/>
          <p:cNvSpPr/>
          <p:nvPr/>
        </p:nvSpPr>
        <p:spPr>
          <a:xfrm>
            <a:off x="2264374" y="4240326"/>
            <a:ext cx="641335" cy="236175"/>
          </a:xfrm>
          <a:prstGeom prst="roundRect">
            <a:avLst>
              <a:gd name="adj" fmla="val 50000"/>
            </a:avLst>
          </a:prstGeom>
          <a:solidFill>
            <a:srgbClr val="0092D7">
              <a:alpha val="3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923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</a:t>
            </a:r>
            <a:endParaRPr lang="ko-KR" altLang="en-US" sz="923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5534" y="1935549"/>
            <a:ext cx="2909386" cy="86177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Rix모던고딕 EB" pitchFamily="18" charset="-127"/>
                <a:ea typeface="Rix모던고딕 EB" pitchFamily="18" charset="-127"/>
              </a:defRPr>
            </a:lvl1pPr>
          </a:lstStyle>
          <a:p>
            <a:pPr algn="r"/>
            <a:r>
              <a:rPr lang="en-US" altLang="ko-KR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I. </a:t>
            </a:r>
            <a:r>
              <a:rPr lang="ko-KR" altLang="en-US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대화처리 시스템</a:t>
            </a:r>
            <a:r>
              <a:rPr lang="en-US" altLang="ko-KR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800" b="1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sz="28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135" y="233722"/>
            <a:ext cx="68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2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5" r="47251"/>
          <a:stretch>
            <a:fillRect/>
          </a:stretch>
        </p:blipFill>
        <p:spPr>
          <a:xfrm flipH="1">
            <a:off x="0" y="-1"/>
            <a:ext cx="3581401" cy="6884329"/>
          </a:xfrm>
          <a:custGeom>
            <a:avLst/>
            <a:gdLst>
              <a:gd name="connsiteX0" fmla="*/ 0 w 3519018"/>
              <a:gd name="connsiteY0" fmla="*/ 0 h 6562724"/>
              <a:gd name="connsiteX1" fmla="*/ 3519018 w 3519018"/>
              <a:gd name="connsiteY1" fmla="*/ 0 h 6562724"/>
              <a:gd name="connsiteX2" fmla="*/ 3519018 w 3519018"/>
              <a:gd name="connsiteY2" fmla="*/ 6562724 h 6562724"/>
              <a:gd name="connsiteX3" fmla="*/ 0 w 3519018"/>
              <a:gd name="connsiteY3" fmla="*/ 6562724 h 6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9018" h="6562724">
                <a:moveTo>
                  <a:pt x="0" y="0"/>
                </a:moveTo>
                <a:lnTo>
                  <a:pt x="3519018" y="0"/>
                </a:lnTo>
                <a:lnTo>
                  <a:pt x="3519018" y="6562724"/>
                </a:lnTo>
                <a:lnTo>
                  <a:pt x="0" y="6562724"/>
                </a:lnTo>
                <a:close/>
              </a:path>
            </a:pathLst>
          </a:custGeom>
        </p:spPr>
      </p:pic>
      <p:sp>
        <p:nvSpPr>
          <p:cNvPr id="6" name="TextBox 5"/>
          <p:cNvSpPr txBox="1"/>
          <p:nvPr/>
        </p:nvSpPr>
        <p:spPr>
          <a:xfrm>
            <a:off x="397934" y="2303392"/>
            <a:ext cx="2909386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Rix모던고딕 EB" pitchFamily="18" charset="-127"/>
                <a:ea typeface="Rix모던고딕 EB" pitchFamily="18" charset="-127"/>
              </a:defRPr>
            </a:lvl1pPr>
          </a:lstStyle>
          <a:p>
            <a:pPr algn="r"/>
            <a:r>
              <a:rPr lang="ko-KR" altLang="en-US" sz="2800" b="1" dirty="0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추진 계획</a:t>
            </a:r>
            <a:endParaRPr lang="ko-KR" altLang="en-US" sz="28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6935" y="1721787"/>
            <a:ext cx="4978018" cy="27699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2500">
                <a:solidFill>
                  <a:schemeClr val="bg1"/>
                </a:solidFill>
                <a:latin typeface="Rix모던고딕 EB" pitchFamily="18" charset="-127"/>
                <a:ea typeface="Rix모던고딕 EB" pitchFamily="18" charset="-127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연구개발기관 현황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추진 일정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평가기준 및 평가방법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기술지원 방안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연구개발비 사용계획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연구실 안전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보안조치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이행계획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2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1. </a:t>
            </a:r>
            <a:r>
              <a:rPr lang="ko-KR" altLang="en-US" dirty="0"/>
              <a:t>연구개발기관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73" y="2352118"/>
            <a:ext cx="5629275" cy="3429000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731026" y="107688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72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추진일정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29</a:t>
            </a:fld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17338"/>
              </p:ext>
            </p:extLst>
          </p:nvPr>
        </p:nvGraphicFramePr>
        <p:xfrm>
          <a:off x="595827" y="1274967"/>
          <a:ext cx="7965168" cy="4435144"/>
        </p:xfrm>
        <a:graphic>
          <a:graphicData uri="http://schemas.openxmlformats.org/drawingml/2006/table">
            <a:tbl>
              <a:tblPr/>
              <a:tblGrid>
                <a:gridCol w="1073028">
                  <a:extLst>
                    <a:ext uri="{9D8B030D-6E8A-4147-A177-3AD203B41FA5}">
                      <a16:colId xmlns:a16="http://schemas.microsoft.com/office/drawing/2014/main" val="3947273142"/>
                    </a:ext>
                  </a:extLst>
                </a:gridCol>
                <a:gridCol w="1939704">
                  <a:extLst>
                    <a:ext uri="{9D8B030D-6E8A-4147-A177-3AD203B41FA5}">
                      <a16:colId xmlns:a16="http://schemas.microsoft.com/office/drawing/2014/main" val="2878875424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2081412302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3182127425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2082532918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3598992359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1504242019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3958660420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1039401107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4096484396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2492931026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1145197575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1212326960"/>
                    </a:ext>
                  </a:extLst>
                </a:gridCol>
                <a:gridCol w="412703">
                  <a:extLst>
                    <a:ext uri="{9D8B030D-6E8A-4147-A177-3AD203B41FA5}">
                      <a16:colId xmlns:a16="http://schemas.microsoft.com/office/drawing/2014/main" val="3872267413"/>
                    </a:ext>
                  </a:extLst>
                </a:gridCol>
              </a:tblGrid>
              <a:tr h="316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일정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231883"/>
                  </a:ext>
                </a:extLst>
              </a:tr>
              <a:tr h="31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939448"/>
                  </a:ext>
                </a:extLst>
              </a:tr>
              <a:tr h="316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 및 자료조사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674060"/>
                  </a:ext>
                </a:extLst>
              </a:tr>
              <a:tr h="31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학습데이터 수집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472525"/>
                  </a:ext>
                </a:extLst>
              </a:tr>
              <a:tr h="31679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9845"/>
                  </a:ext>
                </a:extLst>
              </a:tr>
              <a:tr h="31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시스템구성 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955569"/>
                  </a:ext>
                </a:extLst>
              </a:tr>
              <a:tr h="31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서비스기능 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194038"/>
                  </a:ext>
                </a:extLst>
              </a:tr>
              <a:tr h="31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서비스화면 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625416"/>
                  </a:ext>
                </a:extLst>
              </a:tr>
              <a:tr h="31679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학습데이터 구축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80395"/>
                  </a:ext>
                </a:extLst>
              </a:tr>
              <a:tr h="31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개발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889166"/>
                  </a:ext>
                </a:extLst>
              </a:tr>
              <a:tr h="31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943793"/>
                  </a:ext>
                </a:extLst>
              </a:tr>
              <a:tr h="31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학습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885834"/>
                  </a:ext>
                </a:extLst>
              </a:tr>
              <a:tr h="31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연계 및 개발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825948"/>
                  </a:ext>
                </a:extLst>
              </a:tr>
              <a:tr h="3167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및 기술이전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3941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36203" y="5819887"/>
            <a:ext cx="35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/>
              <a:t>세부 서비스 별 상세 일정 </a:t>
            </a:r>
            <a:r>
              <a:rPr lang="en-US" altLang="ko-KR" sz="1400" dirty="0" smtClean="0"/>
              <a:t>*p </a:t>
            </a:r>
            <a:r>
              <a:rPr lang="ko-KR" altLang="en-US" sz="1400" dirty="0" smtClean="0"/>
              <a:t>참조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200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주관연구개발기관의 바우처 사업 지원 </a:t>
            </a:r>
            <a:r>
              <a:rPr lang="ko-KR" altLang="en-US" dirty="0" smtClean="0"/>
              <a:t>필요성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</a:t>
            </a:r>
            <a:r>
              <a:rPr lang="ko-KR" altLang="en-US" dirty="0" smtClean="0"/>
              <a:t>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5" name="_x223186072" descr="EMB0000635420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" y="1861527"/>
            <a:ext cx="8521622" cy="39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67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평가기준 및 </a:t>
            </a:r>
            <a:r>
              <a:rPr lang="ko-KR" altLang="en-US" dirty="0" smtClean="0"/>
              <a:t>평가방법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3485" y="520009"/>
            <a:ext cx="8589853" cy="121632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주관연구기관이 실제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 수요자로서 객관적인 평가가 가능하다고 판단하여 자체평가 실시</a:t>
            </a:r>
            <a:endParaRPr lang="en-US" altLang="ko-KR" dirty="0" smtClean="0"/>
          </a:p>
          <a:p>
            <a:r>
              <a:rPr lang="ko-KR" altLang="en-US" dirty="0" smtClean="0"/>
              <a:t>기 보유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플랫폼에 탑재된 자동 평가시스템을 통해 빠르게 반복적인 평가 가능</a:t>
            </a:r>
            <a:endParaRPr lang="en-US" altLang="ko-KR" dirty="0" smtClean="0"/>
          </a:p>
          <a:p>
            <a:r>
              <a:rPr lang="ko-KR" altLang="en-US" dirty="0" smtClean="0"/>
              <a:t>빠른 시범서비스를 통해 실제 잠재고객을 통한 만족도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30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2063" y="1596484"/>
          <a:ext cx="8421275" cy="5000497"/>
        </p:xfrm>
        <a:graphic>
          <a:graphicData uri="http://schemas.openxmlformats.org/drawingml/2006/table">
            <a:tbl>
              <a:tblPr/>
              <a:tblGrid>
                <a:gridCol w="654075">
                  <a:extLst>
                    <a:ext uri="{9D8B030D-6E8A-4147-A177-3AD203B41FA5}">
                      <a16:colId xmlns:a16="http://schemas.microsoft.com/office/drawing/2014/main" val="362852879"/>
                    </a:ext>
                  </a:extLst>
                </a:gridCol>
                <a:gridCol w="1454736">
                  <a:extLst>
                    <a:ext uri="{9D8B030D-6E8A-4147-A177-3AD203B41FA5}">
                      <a16:colId xmlns:a16="http://schemas.microsoft.com/office/drawing/2014/main" val="1986296018"/>
                    </a:ext>
                  </a:extLst>
                </a:gridCol>
                <a:gridCol w="1579929">
                  <a:extLst>
                    <a:ext uri="{9D8B030D-6E8A-4147-A177-3AD203B41FA5}">
                      <a16:colId xmlns:a16="http://schemas.microsoft.com/office/drawing/2014/main" val="3584680581"/>
                    </a:ext>
                  </a:extLst>
                </a:gridCol>
                <a:gridCol w="4732535">
                  <a:extLst>
                    <a:ext uri="{9D8B030D-6E8A-4147-A177-3AD203B41FA5}">
                      <a16:colId xmlns:a16="http://schemas.microsoft.com/office/drawing/2014/main" val="3577782219"/>
                    </a:ext>
                  </a:extLst>
                </a:gridCol>
              </a:tblGrid>
              <a:tr h="4034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순번</a:t>
                      </a:r>
                    </a:p>
                  </a:txBody>
                  <a:tcPr marL="46262" marR="46262" marT="12790" marB="1279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평가항목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6262" marR="46262" marT="12790" marB="127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0" spc="-5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목표성능</a:t>
                      </a:r>
                      <a:endParaRPr lang="ko-KR" altLang="en-US" sz="1000" b="1" kern="0" spc="-5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46262" marR="46262" marT="12790" marB="127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평가환경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6262" marR="46262" marT="12790" marB="127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49357"/>
                  </a:ext>
                </a:extLst>
              </a:tr>
              <a:tr h="8056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1342" marR="51342" marT="51342" marB="5134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의도분석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정확도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(%)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5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85%</a:t>
                      </a:r>
                      <a:endParaRPr lang="ko-KR" altLang="en-US" sz="1000" b="1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의도분석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학습데이터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구축 시 별도의 테스트 데이터 구축</a:t>
                      </a: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 보유 테스트 도구를 이용하여 </a:t>
                      </a: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일괄테스트</a:t>
                      </a:r>
                      <a:endParaRPr lang="ko-KR" altLang="en-US" sz="1000" b="1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en-US" altLang="ko-KR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F1 score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이용한 평가</a:t>
                      </a: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202423"/>
                  </a:ext>
                </a:extLst>
              </a:tr>
              <a:tr h="8056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1342" marR="51342" marT="51342" marB="5134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감성분석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정확도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(%)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5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85%</a:t>
                      </a:r>
                      <a:endParaRPr lang="ko-KR" altLang="en-US" sz="1000" b="1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감성분석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학습데이터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구축 시 별도의 테스트 데이터 구축</a:t>
                      </a: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 보유 테스트 도구를 이용하여 </a:t>
                      </a: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일괄테스트</a:t>
                      </a:r>
                      <a:endParaRPr lang="ko-KR" altLang="en-US" sz="1000" b="1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en-US" altLang="ko-KR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F1 score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를 이용한 평가</a:t>
                      </a: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356566"/>
                  </a:ext>
                </a:extLst>
              </a:tr>
              <a:tr h="6301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51342" marR="51342" marT="51342" marB="5134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자동상담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답변만족도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(%)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5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75%</a:t>
                      </a:r>
                      <a:endParaRPr lang="ko-KR" altLang="en-US" sz="1000" b="1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평가기간 시범 서비스를 통해 고객 만족도</a:t>
                      </a:r>
                      <a:r>
                        <a:rPr lang="en-US" altLang="ko-KR" sz="10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(5</a:t>
                      </a:r>
                      <a:r>
                        <a:rPr lang="ko-KR" altLang="en-US" sz="10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점척도</a:t>
                      </a:r>
                      <a:r>
                        <a:rPr lang="en-US" altLang="ko-KR" sz="10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피드백 수집</a:t>
                      </a: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만족도 평균을 백분율로 환산</a:t>
                      </a:r>
                      <a:r>
                        <a:rPr lang="en-US" altLang="ko-KR" sz="10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평균</a:t>
                      </a:r>
                      <a:r>
                        <a:rPr lang="en-US" altLang="ko-KR" sz="10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0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점 </a:t>
                      </a:r>
                      <a:r>
                        <a:rPr lang="en-US" altLang="ko-KR" sz="1000" b="1" kern="0" spc="-5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= 100%)</a:t>
                      </a:r>
                      <a:endParaRPr lang="ko-KR" altLang="en-US" sz="1000" b="1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206500"/>
                  </a:ext>
                </a:extLst>
              </a:tr>
              <a:tr h="804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51342" marR="51342" marT="51342" marB="5134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음성인식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정확도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(%)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5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85%</a:t>
                      </a:r>
                      <a:endParaRPr lang="ko-KR" altLang="en-US" sz="1000" b="1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 보유 </a:t>
                      </a: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축어록으로부터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테스트 데이터 구축</a:t>
                      </a: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 보유 테스트 도구를 이용하여 </a:t>
                      </a: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일괄테스트</a:t>
                      </a:r>
                      <a:endParaRPr lang="ko-KR" altLang="en-US" sz="1000" b="1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음절인식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정확률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측정</a:t>
                      </a: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401868"/>
                  </a:ext>
                </a:extLst>
              </a:tr>
              <a:tr h="6301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51342" marR="51342" marT="51342" marB="5134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상담내용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분석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요약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만족도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(%)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790" marR="12790" marT="12790" marB="127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5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75%</a:t>
                      </a:r>
                      <a:endParaRPr lang="ko-KR" altLang="en-US" sz="1000" b="1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평가기간 시범 서비스를 통해 고객 만족도</a:t>
                      </a:r>
                      <a:r>
                        <a:rPr lang="en-US" altLang="ko-KR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(5</a:t>
                      </a: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점척도</a:t>
                      </a:r>
                      <a:r>
                        <a:rPr lang="en-US" altLang="ko-KR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피드백 수집</a:t>
                      </a: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만족도 평균을 백분율로 환산</a:t>
                      </a:r>
                      <a:r>
                        <a:rPr lang="en-US" altLang="ko-KR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평균</a:t>
                      </a:r>
                      <a:r>
                        <a:rPr lang="en-US" altLang="ko-KR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점 </a:t>
                      </a:r>
                      <a:r>
                        <a:rPr lang="en-US" altLang="ko-KR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= 100%)</a:t>
                      </a:r>
                      <a:endParaRPr lang="ko-KR" altLang="en-US" sz="1000" b="1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2467081"/>
                  </a:ext>
                </a:extLst>
              </a:tr>
              <a:tr h="804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51342" marR="51342" marT="51342" marB="5134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서비스기능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성공률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(%)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790" marR="12790" marT="12790" marB="127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5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99%</a:t>
                      </a:r>
                      <a:endParaRPr lang="ko-KR" altLang="en-US" sz="1000" b="1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주요 서비스 기능에 대한 테스트 시나리오 구축</a:t>
                      </a: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평가기간 통합테스트를 통해 서비스 기능 테스트</a:t>
                      </a: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성공률 </a:t>
                      </a:r>
                      <a:r>
                        <a:rPr lang="en-US" altLang="ko-KR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= 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정상 작동한 </a:t>
                      </a:r>
                      <a:r>
                        <a:rPr lang="ko-KR" altLang="en-US" sz="1000" b="1" kern="0" spc="-5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긴능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전체 기능</a:t>
                      </a:r>
                    </a:p>
                  </a:txBody>
                  <a:tcPr marL="51342" marR="51342" marT="51342" marB="513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553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650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기술이전 </a:t>
            </a:r>
            <a:r>
              <a:rPr lang="ko-KR" altLang="en-US" dirty="0" smtClean="0"/>
              <a:t>방안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-137160" y="10591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08070392" descr="EMB000006c4459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00" y="717624"/>
            <a:ext cx="6369679" cy="556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50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기술이전 방안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32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982392"/>
              </p:ext>
            </p:extLst>
          </p:nvPr>
        </p:nvGraphicFramePr>
        <p:xfrm>
          <a:off x="1438336" y="2889978"/>
          <a:ext cx="6280150" cy="2891140"/>
        </p:xfrm>
        <a:graphic>
          <a:graphicData uri="http://schemas.openxmlformats.org/drawingml/2006/table">
            <a:tbl>
              <a:tblPr/>
              <a:tblGrid>
                <a:gridCol w="664210">
                  <a:extLst>
                    <a:ext uri="{9D8B030D-6E8A-4147-A177-3AD203B41FA5}">
                      <a16:colId xmlns:a16="http://schemas.microsoft.com/office/drawing/2014/main" val="3423473869"/>
                    </a:ext>
                  </a:extLst>
                </a:gridCol>
                <a:gridCol w="1653540">
                  <a:extLst>
                    <a:ext uri="{9D8B030D-6E8A-4147-A177-3AD203B41FA5}">
                      <a16:colId xmlns:a16="http://schemas.microsoft.com/office/drawing/2014/main" val="596639378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638099132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2186607313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89005850"/>
                    </a:ext>
                  </a:extLst>
                </a:gridCol>
              </a:tblGrid>
              <a:tr h="2577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기술이전 항목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항목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인수시기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인수 책임자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인계 책임자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857572"/>
                  </a:ext>
                </a:extLst>
              </a:tr>
              <a:tr h="5155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자동상담서비스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자동상담 지식관리 프로세스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자동상담 학습프로세스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2022.1.1 ~2022.3.31)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마음의숲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박성희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박수양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NHN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다이퀘스트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5618"/>
                  </a:ext>
                </a:extLst>
              </a:tr>
              <a:tr h="5155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전문가상담 서비스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연계서비스 검증 및 관리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2022.1.1 ~2022.3.31)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마음의숲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박성희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박수양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NHN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다이퀘스트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김경재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111231"/>
                  </a:ext>
                </a:extLst>
              </a:tr>
              <a:tr h="5155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음성인식 시스템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음성인식 지식관리 프로세스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음성인식 학습프로세스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2022.1.1 ~2022.3.31)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마음의숲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박성희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박수석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셀바스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장명근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148074"/>
                  </a:ext>
                </a:extLst>
              </a:tr>
              <a:tr h="5155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상담분석 시스템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축어록 생성 프로세스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축어록 분석 프로세스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2022.1.1 ~2022.3.31)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마음의숲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박성희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박수석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NHN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다이퀘스트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982460"/>
                  </a:ext>
                </a:extLst>
              </a:tr>
              <a:tr h="5155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상담관리 시스템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통합 관리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및 결제 프로세스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2022.1.1 ~2022.3.31)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마음의숲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박성희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김일호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NHN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다이퀘스트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김경재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815" marR="8815" marT="8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077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383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연구개발비 사용에 관한 </a:t>
            </a:r>
            <a:r>
              <a:rPr lang="ko-KR" altLang="en-US" dirty="0" smtClean="0"/>
              <a:t>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6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8. </a:t>
            </a:r>
            <a:r>
              <a:rPr lang="ko-KR" altLang="en-US" dirty="0"/>
              <a:t>연구실 안전</a:t>
            </a:r>
            <a:r>
              <a:rPr lang="en-US" altLang="ko-KR" dirty="0"/>
              <a:t>/</a:t>
            </a:r>
            <a:r>
              <a:rPr lang="ko-KR" altLang="en-US" dirty="0"/>
              <a:t>보안조치 이행계획</a:t>
            </a:r>
            <a:r>
              <a:rPr lang="en-US" altLang="ko-KR" dirty="0"/>
              <a:t>(</a:t>
            </a:r>
            <a:r>
              <a:rPr lang="ko-KR" altLang="en-US" dirty="0"/>
              <a:t>선정 후 </a:t>
            </a:r>
            <a:r>
              <a:rPr lang="ko-KR" altLang="en-US" dirty="0" err="1"/>
              <a:t>협약시점에</a:t>
            </a:r>
            <a:r>
              <a:rPr lang="ko-KR" altLang="en-US" dirty="0"/>
              <a:t> 제출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75460" y="-131464"/>
            <a:ext cx="7953764" cy="32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08069352" descr="EMB000006c445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1383601"/>
            <a:ext cx="4401911" cy="478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51" y="1773199"/>
            <a:ext cx="2767066" cy="28206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272" y="3310185"/>
            <a:ext cx="2767066" cy="286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4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주관연구개발기관의 바우처 사업 지원 </a:t>
            </a:r>
            <a:r>
              <a:rPr lang="ko-KR" altLang="en-US" dirty="0" smtClean="0"/>
              <a:t>필요성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4099" name="_x223182712" descr="EMB000063542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21" y="1505165"/>
            <a:ext cx="7540539" cy="45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87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주관연구개발기관의 바우처 사업 지원 필요성 </a:t>
            </a:r>
            <a:r>
              <a:rPr lang="en-US" altLang="ko-KR" dirty="0"/>
              <a:t>&gt; </a:t>
            </a:r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121" name="_x223182792" descr="EMB0000635421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14" y="1910061"/>
            <a:ext cx="7656442" cy="436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30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주관연구개발기관의 사업화 </a:t>
            </a:r>
            <a:r>
              <a:rPr lang="ko-KR" altLang="en-US" dirty="0" smtClean="0"/>
              <a:t>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377D-8C67-4BD4-BF13-581EAE93970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049" name="_x223189192" descr="EMB0000635420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23" y="1311645"/>
            <a:ext cx="5897367" cy="508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5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814C5-651E-48A0-AEC4-C29649F3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98" y="110469"/>
            <a:ext cx="8477459" cy="20082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공동연구개발기관의 기술개발 역량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7EC46-37C1-41D7-AE31-BCE0E1EF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02384"/>
            <a:fld id="{7A09377D-8C67-4BD4-BF13-581EAE939708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Calibri"/>
                <a:ea typeface="맑은 고딕" panose="020B0503020000020004" pitchFamily="50" charset="-127"/>
              </a:rPr>
              <a:pPr defTabSz="902384"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71599" y="662940"/>
            <a:ext cx="12439915" cy="497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08073192" descr="EMB000006c445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765" y="828182"/>
            <a:ext cx="5241124" cy="533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공동연구개발기관의 기술개발 </a:t>
            </a:r>
            <a:r>
              <a:rPr lang="ko-KR" altLang="en-US" dirty="0" smtClean="0"/>
              <a:t>역량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보유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3485" y="520010"/>
            <a:ext cx="8589853" cy="549012"/>
          </a:xfrm>
        </p:spPr>
        <p:txBody>
          <a:bodyPr>
            <a:normAutofit/>
          </a:bodyPr>
          <a:lstStyle/>
          <a:p>
            <a:r>
              <a:rPr lang="en-US" altLang="ko-KR" sz="1400" dirty="0" smtClean="0">
                <a:latin typeface="+mj-ea"/>
              </a:rPr>
              <a:t>AI</a:t>
            </a:r>
            <a:r>
              <a:rPr lang="ko-KR" altLang="en-US" sz="1400" dirty="0" err="1" smtClean="0">
                <a:latin typeface="+mj-ea"/>
              </a:rPr>
              <a:t>자동상담</a:t>
            </a:r>
            <a:r>
              <a:rPr lang="ko-KR" altLang="en-US" sz="1400" dirty="0" smtClean="0">
                <a:latin typeface="+mj-ea"/>
              </a:rPr>
              <a:t> 서비스는 참여연구기관의 기 보유 </a:t>
            </a:r>
            <a:r>
              <a:rPr lang="ko-KR" altLang="en-US" sz="1400" dirty="0" err="1" smtClean="0">
                <a:latin typeface="+mj-ea"/>
              </a:rPr>
              <a:t>챗봇</a:t>
            </a:r>
            <a:r>
              <a:rPr lang="ko-KR" altLang="en-US" sz="1400" dirty="0" smtClean="0">
                <a:latin typeface="+mj-ea"/>
              </a:rPr>
              <a:t> 솔루션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기반으로 개발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8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237" name="직사각형 236"/>
          <p:cNvSpPr/>
          <p:nvPr/>
        </p:nvSpPr>
        <p:spPr>
          <a:xfrm>
            <a:off x="2835520" y="1223578"/>
            <a:ext cx="5272974" cy="3658724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38" name="직사각형 237"/>
          <p:cNvSpPr/>
          <p:nvPr/>
        </p:nvSpPr>
        <p:spPr>
          <a:xfrm rot="10800000" flipV="1">
            <a:off x="2835520" y="1223578"/>
            <a:ext cx="5280594" cy="236015"/>
          </a:xfrm>
          <a:prstGeom prst="rect">
            <a:avLst/>
          </a:prstGeom>
          <a:solidFill>
            <a:srgbClr val="759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InfoChatter Core System</a:t>
            </a:r>
            <a:endParaRPr kumimoji="0" lang="ko-KR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239" name="그룹 238"/>
          <p:cNvGrpSpPr/>
          <p:nvPr/>
        </p:nvGrpSpPr>
        <p:grpSpPr>
          <a:xfrm>
            <a:off x="2994631" y="1604792"/>
            <a:ext cx="1118590" cy="1766294"/>
            <a:chOff x="2446869" y="1806722"/>
            <a:chExt cx="1118590" cy="1766294"/>
          </a:xfrm>
        </p:grpSpPr>
        <p:sp>
          <p:nvSpPr>
            <p:cNvPr id="240" name="직사각형 239"/>
            <p:cNvSpPr/>
            <p:nvPr/>
          </p:nvSpPr>
          <p:spPr>
            <a:xfrm>
              <a:off x="2446869" y="1806722"/>
              <a:ext cx="1118590" cy="21302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2446869" y="1806723"/>
              <a:ext cx="1118590" cy="1766293"/>
            </a:xfrm>
            <a:prstGeom prst="rect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2707042" y="1812765"/>
              <a:ext cx="5982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언어 이해</a:t>
              </a:r>
              <a:endParaRPr kumimoji="0" lang="ko-KR" altLang="en-US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3" name="순서도: 자기 디스크 242"/>
            <p:cNvSpPr/>
            <p:nvPr/>
          </p:nvSpPr>
          <p:spPr>
            <a:xfrm>
              <a:off x="2532982" y="3245493"/>
              <a:ext cx="954829" cy="254004"/>
            </a:xfrm>
            <a:prstGeom prst="flowChartMagneticDisk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solidFill>
                <a:srgbClr val="A5A5A5">
                  <a:lumMod val="60000"/>
                  <a:lumOff val="40000"/>
                </a:srgbClr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자연어처리사전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4" name="모서리가 둥근 직사각형 243"/>
            <p:cNvSpPr/>
            <p:nvPr/>
          </p:nvSpPr>
          <p:spPr>
            <a:xfrm>
              <a:off x="2532982" y="2120351"/>
              <a:ext cx="954829" cy="203744"/>
            </a:xfrm>
            <a:prstGeom prst="roundRect">
              <a:avLst/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형태소 분석기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5" name="모서리가 둥근 직사각형 244"/>
            <p:cNvSpPr/>
            <p:nvPr/>
          </p:nvSpPr>
          <p:spPr>
            <a:xfrm>
              <a:off x="2532982" y="2395143"/>
              <a:ext cx="954829" cy="203744"/>
            </a:xfrm>
            <a:prstGeom prst="roundRect">
              <a:avLst/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개체명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추출기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6" name="모서리가 둥근 직사각형 245"/>
            <p:cNvSpPr/>
            <p:nvPr/>
          </p:nvSpPr>
          <p:spPr>
            <a:xfrm>
              <a:off x="2532982" y="2676707"/>
              <a:ext cx="954829" cy="203744"/>
            </a:xfrm>
            <a:prstGeom prst="roundRect">
              <a:avLst/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화행 분석기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7" name="모서리가 둥근 직사각형 246"/>
            <p:cNvSpPr/>
            <p:nvPr/>
          </p:nvSpPr>
          <p:spPr>
            <a:xfrm>
              <a:off x="2532982" y="2955744"/>
              <a:ext cx="954829" cy="203744"/>
            </a:xfrm>
            <a:prstGeom prst="roundRect">
              <a:avLst/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의도 분석기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8" name="그룹 247"/>
          <p:cNvGrpSpPr/>
          <p:nvPr/>
        </p:nvGrpSpPr>
        <p:grpSpPr>
          <a:xfrm>
            <a:off x="2994631" y="3491565"/>
            <a:ext cx="1118590" cy="1201066"/>
            <a:chOff x="2446869" y="1806722"/>
            <a:chExt cx="1118590" cy="1201066"/>
          </a:xfrm>
        </p:grpSpPr>
        <p:sp>
          <p:nvSpPr>
            <p:cNvPr id="249" name="직사각형 248"/>
            <p:cNvSpPr/>
            <p:nvPr/>
          </p:nvSpPr>
          <p:spPr>
            <a:xfrm>
              <a:off x="2446869" y="1806722"/>
              <a:ext cx="1118590" cy="21302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2446869" y="1806723"/>
              <a:ext cx="1118590" cy="1201065"/>
            </a:xfrm>
            <a:prstGeom prst="rect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2707041" y="1812765"/>
              <a:ext cx="5982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응답 생성</a:t>
              </a:r>
              <a:endParaRPr kumimoji="0" lang="ko-KR" altLang="en-US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2" name="순서도: 자기 디스크 251"/>
            <p:cNvSpPr/>
            <p:nvPr/>
          </p:nvSpPr>
          <p:spPr>
            <a:xfrm>
              <a:off x="2532982" y="2678204"/>
              <a:ext cx="954829" cy="254004"/>
            </a:xfrm>
            <a:prstGeom prst="flowChartMagneticDisk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solidFill>
                <a:srgbClr val="A5A5A5">
                  <a:lumMod val="60000"/>
                  <a:lumOff val="40000"/>
                </a:srgbClr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자연어처리사전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3" name="모서리가 둥근 직사각형 252"/>
            <p:cNvSpPr/>
            <p:nvPr/>
          </p:nvSpPr>
          <p:spPr>
            <a:xfrm>
              <a:off x="2532982" y="2120351"/>
              <a:ext cx="954829" cy="203744"/>
            </a:xfrm>
            <a:prstGeom prst="roundRect">
              <a:avLst/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발화 </a:t>
              </a: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생성기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4" name="모서리가 둥근 직사각형 253"/>
            <p:cNvSpPr/>
            <p:nvPr/>
          </p:nvSpPr>
          <p:spPr>
            <a:xfrm>
              <a:off x="2532982" y="2395143"/>
              <a:ext cx="954829" cy="203744"/>
            </a:xfrm>
            <a:prstGeom prst="roundRect">
              <a:avLst/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발화 </a:t>
              </a: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보정기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55" name="그룹 254"/>
          <p:cNvGrpSpPr/>
          <p:nvPr/>
        </p:nvGrpSpPr>
        <p:grpSpPr>
          <a:xfrm>
            <a:off x="4402084" y="2452903"/>
            <a:ext cx="2123147" cy="2239728"/>
            <a:chOff x="3769652" y="2714102"/>
            <a:chExt cx="2123147" cy="2239728"/>
          </a:xfrm>
        </p:grpSpPr>
        <p:sp>
          <p:nvSpPr>
            <p:cNvPr id="256" name="직사각형 255"/>
            <p:cNvSpPr/>
            <p:nvPr/>
          </p:nvSpPr>
          <p:spPr>
            <a:xfrm>
              <a:off x="3769652" y="2714102"/>
              <a:ext cx="2123147" cy="21302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3769652" y="2714102"/>
              <a:ext cx="2123147" cy="2239728"/>
            </a:xfrm>
            <a:prstGeom prst="rect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4532101" y="2714102"/>
              <a:ext cx="5982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대화 처리</a:t>
              </a:r>
            </a:p>
          </p:txBody>
        </p:sp>
        <p:sp>
          <p:nvSpPr>
            <p:cNvPr id="259" name="순서도: 자기 디스크 258"/>
            <p:cNvSpPr/>
            <p:nvPr/>
          </p:nvSpPr>
          <p:spPr>
            <a:xfrm>
              <a:off x="3860801" y="4488143"/>
              <a:ext cx="1935335" cy="390107"/>
            </a:xfrm>
            <a:prstGeom prst="flowChartMagneticDisk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solidFill>
                <a:srgbClr val="A5A5A5">
                  <a:lumMod val="60000"/>
                  <a:lumOff val="40000"/>
                </a:srgbClr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대화 시나리오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0" name="모서리가 둥근 직사각형 259"/>
            <p:cNvSpPr/>
            <p:nvPr/>
          </p:nvSpPr>
          <p:spPr>
            <a:xfrm>
              <a:off x="3860801" y="3047512"/>
              <a:ext cx="922778" cy="544271"/>
            </a:xfrm>
            <a:prstGeom prst="roundRect">
              <a:avLst>
                <a:gd name="adj" fmla="val 5717"/>
              </a:avLst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대화 관리기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1" name="모서리가 둥근 직사각형 260"/>
            <p:cNvSpPr/>
            <p:nvPr/>
          </p:nvSpPr>
          <p:spPr>
            <a:xfrm>
              <a:off x="3860801" y="3723447"/>
              <a:ext cx="1935335" cy="685577"/>
            </a:xfrm>
            <a:prstGeom prst="roundRect">
              <a:avLst>
                <a:gd name="adj" fmla="val 6646"/>
              </a:avLst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tIns="46800" rIns="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컨텍스트 관리기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2" name="모서리가 둥근 직사각형 261"/>
            <p:cNvSpPr/>
            <p:nvPr/>
          </p:nvSpPr>
          <p:spPr>
            <a:xfrm>
              <a:off x="4873270" y="3047513"/>
              <a:ext cx="922778" cy="239415"/>
            </a:xfrm>
            <a:prstGeom prst="roundRect">
              <a:avLst>
                <a:gd name="adj" fmla="val 5473"/>
              </a:avLst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서비스 </a:t>
              </a: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연계기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3" name="순서도: 자기 디스크 262"/>
            <p:cNvSpPr/>
            <p:nvPr/>
          </p:nvSpPr>
          <p:spPr>
            <a:xfrm>
              <a:off x="3949507" y="3993016"/>
              <a:ext cx="1773960" cy="340927"/>
            </a:xfrm>
            <a:prstGeom prst="flowChartMagneticDisk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solidFill>
                <a:srgbClr val="A5A5A5">
                  <a:lumMod val="60000"/>
                  <a:lumOff val="40000"/>
                </a:srgbClr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문맥</a:t>
              </a:r>
              <a:r>
                <a:rPr kumimoji="0" lang="en-US" altLang="ko-KR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(Context)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저장소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4" name="모서리가 둥근 직사각형 263"/>
            <p:cNvSpPr/>
            <p:nvPr/>
          </p:nvSpPr>
          <p:spPr>
            <a:xfrm>
              <a:off x="4873270" y="3350535"/>
              <a:ext cx="922778" cy="236820"/>
            </a:xfrm>
            <a:prstGeom prst="roundRect">
              <a:avLst>
                <a:gd name="adj" fmla="val 5473"/>
              </a:avLst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질의응답 처리기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65" name="그룹 264"/>
          <p:cNvGrpSpPr/>
          <p:nvPr/>
        </p:nvGrpSpPr>
        <p:grpSpPr>
          <a:xfrm>
            <a:off x="6810662" y="1604792"/>
            <a:ext cx="1118590" cy="1346985"/>
            <a:chOff x="2446869" y="1806722"/>
            <a:chExt cx="1118590" cy="1346985"/>
          </a:xfrm>
        </p:grpSpPr>
        <p:sp>
          <p:nvSpPr>
            <p:cNvPr id="266" name="직사각형 265"/>
            <p:cNvSpPr/>
            <p:nvPr/>
          </p:nvSpPr>
          <p:spPr>
            <a:xfrm>
              <a:off x="2446869" y="1806722"/>
              <a:ext cx="1118590" cy="21302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2446869" y="1806724"/>
              <a:ext cx="1118590" cy="1346983"/>
            </a:xfrm>
            <a:prstGeom prst="rect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2658953" y="1812765"/>
              <a:ext cx="6944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서비스 연계</a:t>
              </a:r>
            </a:p>
          </p:txBody>
        </p:sp>
        <p:sp>
          <p:nvSpPr>
            <p:cNvPr id="269" name="순서도: 자기 디스크 268"/>
            <p:cNvSpPr/>
            <p:nvPr/>
          </p:nvSpPr>
          <p:spPr>
            <a:xfrm>
              <a:off x="2532982" y="2765286"/>
              <a:ext cx="954829" cy="254004"/>
            </a:xfrm>
            <a:prstGeom prst="flowChartMagneticDisk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solidFill>
                <a:srgbClr val="A5A5A5">
                  <a:lumMod val="60000"/>
                  <a:lumOff val="40000"/>
                </a:srgbClr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서비스연계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규칙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0" name="모서리가 둥근 직사각형 269"/>
            <p:cNvSpPr/>
            <p:nvPr/>
          </p:nvSpPr>
          <p:spPr>
            <a:xfrm>
              <a:off x="2532982" y="2164854"/>
              <a:ext cx="954829" cy="203744"/>
            </a:xfrm>
            <a:prstGeom prst="roundRect">
              <a:avLst/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레거시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서비스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1" name="모서리가 둥근 직사각형 270"/>
            <p:cNvSpPr/>
            <p:nvPr/>
          </p:nvSpPr>
          <p:spPr>
            <a:xfrm>
              <a:off x="2532982" y="2472963"/>
              <a:ext cx="954829" cy="203744"/>
            </a:xfrm>
            <a:prstGeom prst="roundRect">
              <a:avLst/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외부 서비스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72" name="그룹 271"/>
          <p:cNvGrpSpPr/>
          <p:nvPr/>
        </p:nvGrpSpPr>
        <p:grpSpPr>
          <a:xfrm>
            <a:off x="6810662" y="3054169"/>
            <a:ext cx="1118590" cy="1638462"/>
            <a:chOff x="6305235" y="3239788"/>
            <a:chExt cx="1118590" cy="1638462"/>
          </a:xfrm>
        </p:grpSpPr>
        <p:sp>
          <p:nvSpPr>
            <p:cNvPr id="273" name="직사각형 272"/>
            <p:cNvSpPr/>
            <p:nvPr/>
          </p:nvSpPr>
          <p:spPr>
            <a:xfrm>
              <a:off x="6305235" y="3239788"/>
              <a:ext cx="1118590" cy="21302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6305235" y="3239790"/>
              <a:ext cx="1118590" cy="1638460"/>
            </a:xfrm>
            <a:prstGeom prst="rect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6565407" y="3245831"/>
              <a:ext cx="5982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지식 검색</a:t>
              </a:r>
            </a:p>
          </p:txBody>
        </p:sp>
        <p:sp>
          <p:nvSpPr>
            <p:cNvPr id="276" name="순서도: 자기 디스크 275"/>
            <p:cNvSpPr/>
            <p:nvPr/>
          </p:nvSpPr>
          <p:spPr>
            <a:xfrm>
              <a:off x="6391348" y="4158559"/>
              <a:ext cx="954829" cy="254004"/>
            </a:xfrm>
            <a:prstGeom prst="flowChartMagneticDisk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solidFill>
                <a:srgbClr val="A5A5A5">
                  <a:lumMod val="60000"/>
                  <a:lumOff val="40000"/>
                </a:srgbClr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질의응답 데이터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7" name="모서리가 둥근 직사각형 276"/>
            <p:cNvSpPr/>
            <p:nvPr/>
          </p:nvSpPr>
          <p:spPr>
            <a:xfrm>
              <a:off x="6391348" y="3561884"/>
              <a:ext cx="954829" cy="203744"/>
            </a:xfrm>
            <a:prstGeom prst="roundRect">
              <a:avLst/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지식 검색기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8" name="모서리가 둥근 직사각형 277"/>
            <p:cNvSpPr/>
            <p:nvPr/>
          </p:nvSpPr>
          <p:spPr>
            <a:xfrm>
              <a:off x="6391348" y="3862077"/>
              <a:ext cx="954829" cy="203744"/>
            </a:xfrm>
            <a:prstGeom prst="roundRect">
              <a:avLst/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지식 </a:t>
              </a: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추론기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9" name="순서도: 자기 디스크 278"/>
            <p:cNvSpPr/>
            <p:nvPr/>
          </p:nvSpPr>
          <p:spPr>
            <a:xfrm>
              <a:off x="6391348" y="4505030"/>
              <a:ext cx="954829" cy="254004"/>
            </a:xfrm>
            <a:prstGeom prst="flowChartMagneticDisk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solidFill>
                <a:srgbClr val="A5A5A5">
                  <a:lumMod val="60000"/>
                  <a:lumOff val="40000"/>
                </a:srgbClr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온톨로지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데이터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80" name="갈매기형 수장 279"/>
          <p:cNvSpPr/>
          <p:nvPr/>
        </p:nvSpPr>
        <p:spPr>
          <a:xfrm>
            <a:off x="4162899" y="2942436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1" name="갈매기형 수장 280"/>
          <p:cNvSpPr/>
          <p:nvPr/>
        </p:nvSpPr>
        <p:spPr>
          <a:xfrm rot="19078004">
            <a:off x="6589595" y="2611911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2" name="갈매기형 수장 281"/>
          <p:cNvSpPr/>
          <p:nvPr/>
        </p:nvSpPr>
        <p:spPr>
          <a:xfrm rot="10800000">
            <a:off x="4167200" y="4022131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3" name="갈매기형 수장 282"/>
          <p:cNvSpPr/>
          <p:nvPr/>
        </p:nvSpPr>
        <p:spPr>
          <a:xfrm rot="2621717">
            <a:off x="6589595" y="3224610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4" name="직사각형 283"/>
          <p:cNvSpPr/>
          <p:nvPr/>
        </p:nvSpPr>
        <p:spPr>
          <a:xfrm>
            <a:off x="424877" y="1223578"/>
            <a:ext cx="1722540" cy="3658724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5" name="직사각형 284"/>
          <p:cNvSpPr/>
          <p:nvPr/>
        </p:nvSpPr>
        <p:spPr>
          <a:xfrm rot="10800000" flipV="1">
            <a:off x="2139927" y="1226090"/>
            <a:ext cx="233640" cy="3663831"/>
          </a:xfrm>
          <a:prstGeom prst="rect">
            <a:avLst/>
          </a:prstGeom>
          <a:solidFill>
            <a:srgbClr val="5974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5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멀</a:t>
            </a:r>
            <a:endParaRPr kumimoji="0" lang="en-US" altLang="ko-KR" sz="1000" b="1" i="0" u="none" strike="noStrike" kern="0" cap="none" spc="-5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5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티</a:t>
            </a:r>
            <a:endParaRPr kumimoji="0" lang="en-US" altLang="ko-KR" sz="1000" b="1" i="0" u="none" strike="noStrike" kern="0" cap="none" spc="-5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5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</a:t>
            </a:r>
            <a:endParaRPr kumimoji="0" lang="en-US" altLang="ko-KR" sz="1000" b="1" i="0" u="none" strike="noStrike" kern="0" cap="none" spc="-5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5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달</a:t>
            </a:r>
            <a:endParaRPr kumimoji="0" lang="en-US" altLang="ko-KR" sz="1000" b="1" i="0" u="none" strike="noStrike" kern="0" cap="none" spc="-5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-5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5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</a:t>
            </a:r>
            <a:endParaRPr kumimoji="0" lang="en-US" altLang="ko-KR" sz="1000" b="1" i="0" u="none" strike="noStrike" kern="0" cap="none" spc="-5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5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터</a:t>
            </a:r>
            <a:endParaRPr kumimoji="0" lang="en-US" altLang="ko-KR" sz="1000" b="1" i="0" u="none" strike="noStrike" kern="0" cap="none" spc="-5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5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페</a:t>
            </a:r>
            <a:endParaRPr kumimoji="0" lang="en-US" altLang="ko-KR" sz="1000" b="1" i="0" u="none" strike="noStrike" kern="0" cap="none" spc="-5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5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</a:t>
            </a:r>
            <a:endParaRPr kumimoji="0" lang="en-US" altLang="ko-KR" sz="1000" b="1" i="0" u="none" strike="noStrike" kern="0" cap="none" spc="-5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5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</a:t>
            </a:r>
            <a:endParaRPr kumimoji="0" lang="en-US" altLang="ko-KR" sz="1000" b="1" i="0" u="none" strike="noStrike" kern="0" cap="none" spc="-5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86" name="직사각형 285"/>
          <p:cNvSpPr/>
          <p:nvPr/>
        </p:nvSpPr>
        <p:spPr>
          <a:xfrm>
            <a:off x="594881" y="1368444"/>
            <a:ext cx="1396554" cy="21302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 입력</a:t>
            </a:r>
            <a:endParaRPr kumimoji="0" lang="ko-KR" altLang="en-US" sz="800" b="1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7" name="갈매기형 수장 286"/>
          <p:cNvSpPr/>
          <p:nvPr/>
        </p:nvSpPr>
        <p:spPr>
          <a:xfrm>
            <a:off x="1044932" y="2252136"/>
            <a:ext cx="897186" cy="442337"/>
          </a:xfrm>
          <a:prstGeom prst="chevron">
            <a:avLst>
              <a:gd name="adj" fmla="val 16627"/>
            </a:avLst>
          </a:prstGeom>
          <a:solidFill>
            <a:srgbClr val="E8F8F8"/>
          </a:solidFill>
          <a:ln w="9525" cap="flat" cmpd="sng" algn="ctr">
            <a:solidFill>
              <a:srgbClr val="B7DEE8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ts val="850"/>
              </a:lnSpc>
            </a:pPr>
            <a:r>
              <a:rPr lang="ko-KR" altLang="en-US" sz="800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음성 입력</a:t>
            </a:r>
            <a:endParaRPr lang="en-US" altLang="ko-KR" sz="8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88" name="Picture 5" descr="C:\Users\Yoonsungmin\Desktop\서강대\음성인식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9735" y="2351544"/>
            <a:ext cx="225216" cy="2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" name="갈매기형 수장 288"/>
          <p:cNvSpPr/>
          <p:nvPr/>
        </p:nvSpPr>
        <p:spPr>
          <a:xfrm>
            <a:off x="1044932" y="2781279"/>
            <a:ext cx="897186" cy="442337"/>
          </a:xfrm>
          <a:prstGeom prst="chevron">
            <a:avLst>
              <a:gd name="adj" fmla="val 16627"/>
            </a:avLst>
          </a:prstGeom>
          <a:solidFill>
            <a:srgbClr val="E8F8F8"/>
          </a:solidFill>
          <a:ln w="9525" cap="flat" cmpd="sng" algn="ctr">
            <a:solidFill>
              <a:srgbClr val="B7DEE8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ts val="850"/>
              </a:lnSpc>
            </a:pPr>
            <a:r>
              <a:rPr lang="ko-KR" altLang="en-US" sz="800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영상 입력</a:t>
            </a:r>
            <a:endParaRPr lang="en-US" altLang="ko-KR" sz="8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0" name="직사각형 289"/>
          <p:cNvSpPr/>
          <p:nvPr/>
        </p:nvSpPr>
        <p:spPr>
          <a:xfrm>
            <a:off x="594881" y="3423503"/>
            <a:ext cx="1396554" cy="21302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시스템 출력</a:t>
            </a:r>
            <a:endParaRPr kumimoji="0" lang="ko-KR" altLang="en-US" sz="800" b="1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1" name="갈매기형 수장 290"/>
          <p:cNvSpPr/>
          <p:nvPr/>
        </p:nvSpPr>
        <p:spPr>
          <a:xfrm flipH="1">
            <a:off x="1044932" y="3776751"/>
            <a:ext cx="866394" cy="442337"/>
          </a:xfrm>
          <a:prstGeom prst="chevron">
            <a:avLst>
              <a:gd name="adj" fmla="val 16627"/>
            </a:avLst>
          </a:prstGeom>
          <a:solidFill>
            <a:srgbClr val="DCE6F2"/>
          </a:solidFill>
          <a:ln w="9525" cap="flat" cmpd="sng" algn="ctr">
            <a:solidFill>
              <a:srgbClr val="B9CDE5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ts val="850"/>
              </a:lnSpc>
            </a:pPr>
            <a:r>
              <a:rPr lang="ko-KR" altLang="en-US" sz="8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화면 출력</a:t>
            </a:r>
            <a:endParaRPr lang="en-US" altLang="ko-KR" sz="800" b="1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2" name="갈매기형 수장 291"/>
          <p:cNvSpPr/>
          <p:nvPr/>
        </p:nvSpPr>
        <p:spPr>
          <a:xfrm flipH="1">
            <a:off x="1044932" y="4295184"/>
            <a:ext cx="866394" cy="442337"/>
          </a:xfrm>
          <a:prstGeom prst="chevron">
            <a:avLst>
              <a:gd name="adj" fmla="val 16627"/>
            </a:avLst>
          </a:prstGeom>
          <a:solidFill>
            <a:srgbClr val="DCE6F2"/>
          </a:solidFill>
          <a:ln w="9525" cap="flat" cmpd="sng" algn="ctr">
            <a:solidFill>
              <a:srgbClr val="B9CDE5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ts val="850"/>
              </a:lnSpc>
            </a:pPr>
            <a:r>
              <a:rPr lang="ko-KR" altLang="en-US" sz="800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음성 합성</a:t>
            </a:r>
            <a:endParaRPr lang="en-US" altLang="ko-KR" sz="8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93" name="Picture 6" descr="C:\Users\Yoonsungmin\Desktop\서강대\화면출력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7049">
            <a:off x="647501" y="3883019"/>
            <a:ext cx="231411" cy="25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4" name="Picture 7" descr="C:\Users\Yoonsungmin\Desktop\서강대\음성합성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8" y="4345946"/>
            <a:ext cx="284253" cy="31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" name="갈매기형 수장 294"/>
          <p:cNvSpPr/>
          <p:nvPr/>
        </p:nvSpPr>
        <p:spPr>
          <a:xfrm>
            <a:off x="2509090" y="2159570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6" name="갈매기형 수장 295"/>
          <p:cNvSpPr/>
          <p:nvPr/>
        </p:nvSpPr>
        <p:spPr>
          <a:xfrm rot="10800000">
            <a:off x="2493851" y="3823980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7" name="직사각형 296"/>
          <p:cNvSpPr/>
          <p:nvPr/>
        </p:nvSpPr>
        <p:spPr>
          <a:xfrm>
            <a:off x="2835520" y="5178415"/>
            <a:ext cx="5272974" cy="1056783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8" name="직사각형 297"/>
          <p:cNvSpPr/>
          <p:nvPr/>
        </p:nvSpPr>
        <p:spPr>
          <a:xfrm rot="10800000" flipV="1">
            <a:off x="2835520" y="5178415"/>
            <a:ext cx="5280594" cy="236015"/>
          </a:xfrm>
          <a:prstGeom prst="rect">
            <a:avLst/>
          </a:prstGeom>
          <a:solidFill>
            <a:srgbClr val="7ECAD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err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InfoChatter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Management System</a:t>
            </a:r>
          </a:p>
        </p:txBody>
      </p:sp>
      <p:grpSp>
        <p:nvGrpSpPr>
          <p:cNvPr id="299" name="그룹 298"/>
          <p:cNvGrpSpPr/>
          <p:nvPr/>
        </p:nvGrpSpPr>
        <p:grpSpPr>
          <a:xfrm>
            <a:off x="2978825" y="5865279"/>
            <a:ext cx="4965385" cy="272804"/>
            <a:chOff x="3140268" y="6010102"/>
            <a:chExt cx="4965385" cy="272804"/>
          </a:xfrm>
        </p:grpSpPr>
        <p:sp>
          <p:nvSpPr>
            <p:cNvPr id="300" name="모서리가 둥근 직사각형 299"/>
            <p:cNvSpPr/>
            <p:nvPr/>
          </p:nvSpPr>
          <p:spPr>
            <a:xfrm>
              <a:off x="3140268" y="6010102"/>
              <a:ext cx="1188374" cy="272804"/>
            </a:xfrm>
            <a:prstGeom prst="roundRect">
              <a:avLst>
                <a:gd name="adj" fmla="val 5473"/>
              </a:avLst>
            </a:prstGeom>
            <a:solidFill>
              <a:srgbClr val="FFC000">
                <a:lumMod val="20000"/>
                <a:lumOff val="80000"/>
              </a:srgbClr>
            </a:solidFill>
            <a:ln w="3175" cap="flat" cmpd="sng" algn="ctr">
              <a:solidFill>
                <a:srgbClr val="FFC0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학습 및 검증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01" name="모서리가 둥근 직사각형 300"/>
            <p:cNvSpPr/>
            <p:nvPr/>
          </p:nvSpPr>
          <p:spPr>
            <a:xfrm>
              <a:off x="4404971" y="6010102"/>
              <a:ext cx="1188374" cy="272804"/>
            </a:xfrm>
            <a:prstGeom prst="roundRect">
              <a:avLst>
                <a:gd name="adj" fmla="val 5473"/>
              </a:avLst>
            </a:prstGeom>
            <a:solidFill>
              <a:srgbClr val="FFC000">
                <a:lumMod val="20000"/>
                <a:lumOff val="80000"/>
              </a:srgbClr>
            </a:solidFill>
            <a:ln w="3175" cap="flat" cmpd="sng" algn="ctr">
              <a:solidFill>
                <a:srgbClr val="FFC0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테스트 및 시뮬레이터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5659525" y="6010102"/>
              <a:ext cx="1188374" cy="272804"/>
            </a:xfrm>
            <a:prstGeom prst="roundRect">
              <a:avLst>
                <a:gd name="adj" fmla="val 5473"/>
              </a:avLst>
            </a:prstGeom>
            <a:solidFill>
              <a:srgbClr val="FFC000">
                <a:lumMod val="20000"/>
                <a:lumOff val="80000"/>
              </a:srgbClr>
            </a:solidFill>
            <a:ln w="3175" cap="flat" cmpd="sng" algn="ctr">
              <a:solidFill>
                <a:srgbClr val="FFC0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학습 이력 관리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03" name="모서리가 둥근 직사각형 302"/>
            <p:cNvSpPr/>
            <p:nvPr/>
          </p:nvSpPr>
          <p:spPr>
            <a:xfrm>
              <a:off x="6917279" y="6010102"/>
              <a:ext cx="1188374" cy="272804"/>
            </a:xfrm>
            <a:prstGeom prst="roundRect">
              <a:avLst>
                <a:gd name="adj" fmla="val 5473"/>
              </a:avLst>
            </a:prstGeom>
            <a:solidFill>
              <a:srgbClr val="FFC000">
                <a:lumMod val="20000"/>
                <a:lumOff val="80000"/>
              </a:srgbClr>
            </a:solidFill>
            <a:ln w="3175" cap="flat" cmpd="sng" algn="ctr">
              <a:solidFill>
                <a:srgbClr val="FFC0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로그 관리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04" name="갈매기형 수장 303"/>
          <p:cNvSpPr/>
          <p:nvPr/>
        </p:nvSpPr>
        <p:spPr>
          <a:xfrm rot="16200000">
            <a:off x="5145878" y="4948490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05" name="갈매기형 수장 304"/>
          <p:cNvSpPr/>
          <p:nvPr/>
        </p:nvSpPr>
        <p:spPr>
          <a:xfrm rot="5400000">
            <a:off x="5465879" y="4948489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2174556" y="2022699"/>
            <a:ext cx="152313" cy="152313"/>
          </a:xfrm>
          <a:prstGeom prst="roundRect">
            <a:avLst/>
          </a:prstGeom>
          <a:solidFill>
            <a:srgbClr val="FFFF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3167944" y="1642400"/>
            <a:ext cx="152313" cy="152313"/>
          </a:xfrm>
          <a:prstGeom prst="roundRect">
            <a:avLst/>
          </a:prstGeom>
          <a:solidFill>
            <a:srgbClr val="FFFF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5066834" y="2492911"/>
            <a:ext cx="152313" cy="152313"/>
          </a:xfrm>
          <a:prstGeom prst="roundRect">
            <a:avLst/>
          </a:prstGeom>
          <a:solidFill>
            <a:srgbClr val="FFFF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6912890" y="1642639"/>
            <a:ext cx="152313" cy="152313"/>
          </a:xfrm>
          <a:prstGeom prst="roundRect">
            <a:avLst/>
          </a:prstGeom>
          <a:solidFill>
            <a:srgbClr val="FFFF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6966230" y="3088270"/>
            <a:ext cx="152313" cy="152313"/>
          </a:xfrm>
          <a:prstGeom prst="roundRect">
            <a:avLst/>
          </a:prstGeom>
          <a:solidFill>
            <a:srgbClr val="FFFF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3167944" y="3525291"/>
            <a:ext cx="152313" cy="152313"/>
          </a:xfrm>
          <a:prstGeom prst="roundRect">
            <a:avLst/>
          </a:prstGeom>
          <a:solidFill>
            <a:srgbClr val="FFFF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312" name="그룹 311"/>
          <p:cNvGrpSpPr/>
          <p:nvPr/>
        </p:nvGrpSpPr>
        <p:grpSpPr>
          <a:xfrm>
            <a:off x="2978825" y="5527230"/>
            <a:ext cx="4965385" cy="272804"/>
            <a:chOff x="3151350" y="5672053"/>
            <a:chExt cx="4965385" cy="272804"/>
          </a:xfrm>
        </p:grpSpPr>
        <p:sp>
          <p:nvSpPr>
            <p:cNvPr id="313" name="모서리가 둥근 직사각형 312"/>
            <p:cNvSpPr/>
            <p:nvPr/>
          </p:nvSpPr>
          <p:spPr>
            <a:xfrm>
              <a:off x="3151350" y="5672053"/>
              <a:ext cx="1188374" cy="272804"/>
            </a:xfrm>
            <a:prstGeom prst="roundRect">
              <a:avLst>
                <a:gd name="adj" fmla="val 5473"/>
              </a:avLst>
            </a:prstGeom>
            <a:solidFill>
              <a:srgbClr val="FFC000">
                <a:lumMod val="20000"/>
                <a:lumOff val="80000"/>
              </a:srgbClr>
            </a:solidFill>
            <a:ln w="3175" cap="flat" cmpd="sng" algn="ctr">
              <a:solidFill>
                <a:srgbClr val="FFC0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대시보드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14" name="모서리가 둥근 직사각형 313"/>
            <p:cNvSpPr/>
            <p:nvPr/>
          </p:nvSpPr>
          <p:spPr>
            <a:xfrm>
              <a:off x="4416053" y="5672053"/>
              <a:ext cx="1188374" cy="272804"/>
            </a:xfrm>
            <a:prstGeom prst="roundRect">
              <a:avLst>
                <a:gd name="adj" fmla="val 5473"/>
              </a:avLst>
            </a:prstGeom>
            <a:solidFill>
              <a:srgbClr val="FFC000">
                <a:lumMod val="20000"/>
                <a:lumOff val="80000"/>
              </a:srgbClr>
            </a:solidFill>
            <a:ln w="3175" cap="flat" cmpd="sng" algn="ctr">
              <a:solidFill>
                <a:srgbClr val="FFC0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학습 데이터 분석 및 관리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15" name="모서리가 둥근 직사각형 314"/>
            <p:cNvSpPr/>
            <p:nvPr/>
          </p:nvSpPr>
          <p:spPr>
            <a:xfrm>
              <a:off x="5670607" y="5672053"/>
              <a:ext cx="1188374" cy="272804"/>
            </a:xfrm>
            <a:prstGeom prst="roundRect">
              <a:avLst>
                <a:gd name="adj" fmla="val 5473"/>
              </a:avLst>
            </a:prstGeom>
            <a:solidFill>
              <a:srgbClr val="FFC000">
                <a:lumMod val="20000"/>
                <a:lumOff val="80000"/>
              </a:srgbClr>
            </a:solidFill>
            <a:ln w="3175" cap="flat" cmpd="sng" algn="ctr">
              <a:solidFill>
                <a:srgbClr val="FFC0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대화 시나리오 관리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16" name="모서리가 둥근 직사각형 315"/>
            <p:cNvSpPr/>
            <p:nvPr/>
          </p:nvSpPr>
          <p:spPr>
            <a:xfrm>
              <a:off x="6928361" y="5672053"/>
              <a:ext cx="1188374" cy="272804"/>
            </a:xfrm>
            <a:prstGeom prst="roundRect">
              <a:avLst>
                <a:gd name="adj" fmla="val 5473"/>
              </a:avLst>
            </a:prstGeom>
            <a:solidFill>
              <a:srgbClr val="FFC000">
                <a:lumMod val="20000"/>
                <a:lumOff val="80000"/>
              </a:srgbClr>
            </a:solidFill>
            <a:ln w="3175" cap="flat" cmpd="sng" algn="ctr">
              <a:solidFill>
                <a:srgbClr val="FFC0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사전 관리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7" name="그룹 316"/>
          <p:cNvGrpSpPr/>
          <p:nvPr/>
        </p:nvGrpSpPr>
        <p:grpSpPr>
          <a:xfrm>
            <a:off x="4402084" y="1602352"/>
            <a:ext cx="2123147" cy="612949"/>
            <a:chOff x="8541578" y="2177174"/>
            <a:chExt cx="2123147" cy="612949"/>
          </a:xfrm>
        </p:grpSpPr>
        <p:sp>
          <p:nvSpPr>
            <p:cNvPr id="318" name="직사각형 317"/>
            <p:cNvSpPr/>
            <p:nvPr/>
          </p:nvSpPr>
          <p:spPr>
            <a:xfrm>
              <a:off x="8541578" y="2177174"/>
              <a:ext cx="2123147" cy="21302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>
              <a:off x="8541578" y="2177174"/>
              <a:ext cx="2123147" cy="612949"/>
            </a:xfrm>
            <a:prstGeom prst="rect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8662833" y="2177174"/>
              <a:ext cx="18806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딥러닝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프레임웍</a:t>
              </a:r>
              <a:r>
                <a:rPr kumimoji="0" lang="en-US" altLang="ko-KR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(Google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800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TensorFlow</a:t>
              </a:r>
              <a:r>
                <a:rPr kumimoji="0" lang="en-US" altLang="ko-KR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)</a:t>
              </a:r>
              <a:endParaRPr kumimoji="0" lang="ko-KR" altLang="en-US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1" name="모서리가 둥근 직사각형 320"/>
            <p:cNvSpPr/>
            <p:nvPr/>
          </p:nvSpPr>
          <p:spPr>
            <a:xfrm>
              <a:off x="9983560" y="2472485"/>
              <a:ext cx="592034" cy="239415"/>
            </a:xfrm>
            <a:prstGeom prst="roundRect">
              <a:avLst>
                <a:gd name="adj" fmla="val 5473"/>
              </a:avLst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CNN</a:t>
              </a:r>
            </a:p>
          </p:txBody>
        </p:sp>
        <p:sp>
          <p:nvSpPr>
            <p:cNvPr id="322" name="모서리가 둥근 직사각형 321"/>
            <p:cNvSpPr/>
            <p:nvPr/>
          </p:nvSpPr>
          <p:spPr>
            <a:xfrm>
              <a:off x="9348829" y="2472485"/>
              <a:ext cx="561060" cy="239415"/>
            </a:xfrm>
            <a:prstGeom prst="roundRect">
              <a:avLst>
                <a:gd name="adj" fmla="val 5473"/>
              </a:avLst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kern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RNN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3" name="모서리가 둥근 직사각형 322"/>
            <p:cNvSpPr/>
            <p:nvPr/>
          </p:nvSpPr>
          <p:spPr>
            <a:xfrm>
              <a:off x="8609454" y="2472485"/>
              <a:ext cx="665705" cy="239415"/>
            </a:xfrm>
            <a:prstGeom prst="roundRect">
              <a:avLst>
                <a:gd name="adj" fmla="val 5473"/>
              </a:avLst>
            </a:prstGeom>
            <a:solidFill>
              <a:srgbClr val="E8F8F8"/>
            </a:solidFill>
            <a:ln w="3175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BERT</a:t>
              </a:r>
            </a:p>
          </p:txBody>
        </p:sp>
      </p:grpSp>
      <p:sp>
        <p:nvSpPr>
          <p:cNvPr id="324" name="갈매기형 수장 323"/>
          <p:cNvSpPr/>
          <p:nvPr/>
        </p:nvSpPr>
        <p:spPr>
          <a:xfrm>
            <a:off x="1044932" y="1730314"/>
            <a:ext cx="897186" cy="442337"/>
          </a:xfrm>
          <a:prstGeom prst="chevron">
            <a:avLst>
              <a:gd name="adj" fmla="val 16627"/>
            </a:avLst>
          </a:prstGeom>
          <a:solidFill>
            <a:srgbClr val="E8F8F8"/>
          </a:solidFill>
          <a:ln w="9525" cap="flat" cmpd="sng" algn="ctr">
            <a:solidFill>
              <a:srgbClr val="B7DEE8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ts val="850"/>
              </a:lnSpc>
            </a:pPr>
            <a:r>
              <a:rPr lang="ko-KR" altLang="en-US" sz="800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문자 입력</a:t>
            </a:r>
            <a:endParaRPr lang="en-US" altLang="ko-KR" sz="8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25" name="Picture 2" descr="https://d30y9cdsu7xlg0.cloudfront.net/png/742167-200.png"/>
          <p:cNvPicPr>
            <a:picLocks noChangeAspect="1" noChangeArrowheads="1"/>
          </p:cNvPicPr>
          <p:nvPr/>
        </p:nvPicPr>
        <p:blipFill>
          <a:blip r:embed="rId8" cstate="print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00" y="1845308"/>
            <a:ext cx="216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갈매기형 수장 325"/>
          <p:cNvSpPr/>
          <p:nvPr/>
        </p:nvSpPr>
        <p:spPr>
          <a:xfrm>
            <a:off x="4171877" y="1704342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27" name="갈매기형 수장 326"/>
          <p:cNvSpPr/>
          <p:nvPr/>
        </p:nvSpPr>
        <p:spPr>
          <a:xfrm rot="10800000">
            <a:off x="4176178" y="1937830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28" name="갈매기형 수장 327"/>
          <p:cNvSpPr/>
          <p:nvPr/>
        </p:nvSpPr>
        <p:spPr>
          <a:xfrm rot="16200000">
            <a:off x="5145878" y="2243535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29" name="갈매기형 수장 328"/>
          <p:cNvSpPr/>
          <p:nvPr/>
        </p:nvSpPr>
        <p:spPr>
          <a:xfrm rot="5400000">
            <a:off x="5465879" y="2243534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1600900" y="5527230"/>
            <a:ext cx="916789" cy="605924"/>
          </a:xfrm>
          <a:prstGeom prst="roundRect">
            <a:avLst>
              <a:gd name="adj" fmla="val 5473"/>
            </a:avLst>
          </a:prstGeom>
          <a:solidFill>
            <a:srgbClr val="FFC000">
              <a:lumMod val="20000"/>
              <a:lumOff val="80000"/>
            </a:srgbClr>
          </a:solidFill>
          <a:ln w="3175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ts val="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기계학습</a:t>
            </a:r>
            <a:endParaRPr kumimoji="0" lang="en-US" altLang="ko-KR" sz="800" b="1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빅데이터 분석</a:t>
            </a:r>
            <a:endParaRPr kumimoji="0" lang="en-US" altLang="ko-KR" sz="800" b="1" i="0" u="none" strike="noStrike" kern="0" cap="none" spc="0" normalizeH="0" baseline="0" noProof="0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331" name="그룹 330"/>
          <p:cNvGrpSpPr/>
          <p:nvPr/>
        </p:nvGrpSpPr>
        <p:grpSpPr>
          <a:xfrm>
            <a:off x="424877" y="5512741"/>
            <a:ext cx="858192" cy="620413"/>
            <a:chOff x="500142" y="5591059"/>
            <a:chExt cx="858192" cy="620413"/>
          </a:xfrm>
        </p:grpSpPr>
        <p:sp>
          <p:nvSpPr>
            <p:cNvPr id="332" name="순서도: 자기 디스크 331"/>
            <p:cNvSpPr/>
            <p:nvPr/>
          </p:nvSpPr>
          <p:spPr>
            <a:xfrm>
              <a:off x="500142" y="5971895"/>
              <a:ext cx="858192" cy="239577"/>
            </a:xfrm>
            <a:prstGeom prst="flowChartMagneticDisk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solidFill>
                <a:srgbClr val="A5A5A5">
                  <a:lumMod val="60000"/>
                  <a:lumOff val="40000"/>
                </a:srgbClr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상담 로그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3" name="순서도: 자기 디스크 332"/>
            <p:cNvSpPr/>
            <p:nvPr/>
          </p:nvSpPr>
          <p:spPr>
            <a:xfrm>
              <a:off x="500142" y="5780687"/>
              <a:ext cx="858192" cy="239577"/>
            </a:xfrm>
            <a:prstGeom prst="flowChartMagneticDisk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solidFill>
                <a:srgbClr val="A5A5A5">
                  <a:lumMod val="60000"/>
                  <a:lumOff val="40000"/>
                </a:srgbClr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매뉴얼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4" name="순서도: 자기 디스크 333"/>
            <p:cNvSpPr/>
            <p:nvPr/>
          </p:nvSpPr>
          <p:spPr>
            <a:xfrm>
              <a:off x="500142" y="5591059"/>
              <a:ext cx="858192" cy="239577"/>
            </a:xfrm>
            <a:prstGeom prst="flowChartMagneticDisk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solidFill>
                <a:srgbClr val="A5A5A5">
                  <a:lumMod val="60000"/>
                  <a:lumOff val="40000"/>
                </a:srgbClr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FAQ</a:t>
              </a:r>
            </a:p>
          </p:txBody>
        </p:sp>
      </p:grpSp>
      <p:sp>
        <p:nvSpPr>
          <p:cNvPr id="335" name="갈매기형 수장 334"/>
          <p:cNvSpPr/>
          <p:nvPr/>
        </p:nvSpPr>
        <p:spPr>
          <a:xfrm>
            <a:off x="2594018" y="5731021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36" name="갈매기형 수장 335"/>
          <p:cNvSpPr/>
          <p:nvPr/>
        </p:nvSpPr>
        <p:spPr>
          <a:xfrm>
            <a:off x="1355758" y="5731021"/>
            <a:ext cx="191738" cy="182272"/>
          </a:xfrm>
          <a:prstGeom prst="chevron">
            <a:avLst>
              <a:gd name="adj" fmla="val 47421"/>
            </a:avLst>
          </a:prstGeom>
          <a:solidFill>
            <a:srgbClr val="83AE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4287458" y="5225981"/>
            <a:ext cx="152313" cy="152313"/>
          </a:xfrm>
          <a:prstGeom prst="roundRect">
            <a:avLst/>
          </a:prstGeom>
          <a:solidFill>
            <a:srgbClr val="FFFF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338" name="Picture 2" descr="동영상 아이콘에 대한 이미지 검색결과"/>
          <p:cNvPicPr>
            <a:picLocks noChangeAspect="1" noChangeArrowheads="1"/>
          </p:cNvPicPr>
          <p:nvPr/>
        </p:nvPicPr>
        <p:blipFill>
          <a:blip r:embed="rId9" cstate="print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7778" l="0" r="100000">
                        <a14:foregroundMark x1="37778" y1="22667" x2="36444" y2="21778"/>
                        <a14:foregroundMark x1="22222" y1="14667" x2="22222" y2="14667"/>
                        <a14:foregroundMark x1="16889" y1="20000" x2="16889" y2="20000"/>
                        <a14:foregroundMark x1="61333" y1="14667" x2="61333" y2="14667"/>
                        <a14:foregroundMark x1="76444" y1="16444" x2="76444" y2="16444"/>
                        <a14:foregroundMark x1="33778" y1="50222" x2="33778" y2="50222"/>
                        <a14:foregroundMark x1="23556" y1="50222" x2="23556" y2="5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6" y="2866136"/>
            <a:ext cx="258572" cy="25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86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공동연구개발기관의 기술개발 역량 </a:t>
            </a:r>
            <a:r>
              <a:rPr lang="en-US" altLang="ko-KR" dirty="0"/>
              <a:t>&gt; </a:t>
            </a:r>
            <a:r>
              <a:rPr lang="ko-KR" altLang="en-US" dirty="0" err="1"/>
              <a:t>챗봇</a:t>
            </a:r>
            <a:r>
              <a:rPr lang="ko-KR" altLang="en-US" dirty="0"/>
              <a:t> 보유 기술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7A09377D-8C67-4BD4-BF13-581EAE939708}" type="slidenum">
              <a:rPr lang="ko-KR" altLang="en-US" smtClean="0"/>
              <a:pPr/>
              <a:t>9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/>
          </a:p>
        </p:txBody>
      </p:sp>
      <p:pic>
        <p:nvPicPr>
          <p:cNvPr id="6145" name="_x223182472" descr="EMB00006354211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" y="734602"/>
            <a:ext cx="6119813" cy="33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23184792" descr="EMB0000635421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20" y="1904317"/>
            <a:ext cx="5932488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223182632" descr="EMB0000635421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41" y="2877182"/>
            <a:ext cx="6119813" cy="335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054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42878</TotalTime>
  <Words>2612</Words>
  <Application>Microsoft Office PowerPoint</Application>
  <PresentationFormat>화면 슬라이드 쇼(4:3)</PresentationFormat>
  <Paragraphs>910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3" baseType="lpstr">
      <vt:lpstr>KoPub돋움체 Bold</vt:lpstr>
      <vt:lpstr>KoPub돋움체 Medium</vt:lpstr>
      <vt:lpstr>Monotype Sorts</vt:lpstr>
      <vt:lpstr>Noto Sans CJK KR Medium</vt:lpstr>
      <vt:lpstr>굴림</vt:lpstr>
      <vt:lpstr>나눔고딕</vt:lpstr>
      <vt:lpstr>나눔고딕 ExtraBold</vt:lpstr>
      <vt:lpstr>나눔바른고딕</vt:lpstr>
      <vt:lpstr>나눔스퀘어</vt:lpstr>
      <vt:lpstr>나눔스퀘어 Bold</vt:lpstr>
      <vt:lpstr>맑은 고딕</vt:lpstr>
      <vt:lpstr>-윤고딕140</vt:lpstr>
      <vt:lpstr>Arial</vt:lpstr>
      <vt:lpstr>Calibri</vt:lpstr>
      <vt:lpstr>Calibri Light</vt:lpstr>
      <vt:lpstr>Tahoma</vt:lpstr>
      <vt:lpstr>Wingdings</vt:lpstr>
      <vt:lpstr>Wingdings 2</vt:lpstr>
      <vt:lpstr>Office 테마</vt:lpstr>
      <vt:lpstr>PowerPoint 프레젠테이션</vt:lpstr>
      <vt:lpstr>PowerPoint 프레젠테이션</vt:lpstr>
      <vt:lpstr>1. 주관연구개발기관의 바우처 사업 지원 필요성 &gt; 배경</vt:lpstr>
      <vt:lpstr>1. 주관연구개발기관의 바우처 사업 지원 필요성 &gt; 필요성</vt:lpstr>
      <vt:lpstr>1. 주관연구개발기관의 바우처 사업 지원 필요성 &gt; 기대효과</vt:lpstr>
      <vt:lpstr>2. 주관연구개발기관의 사업화 계획</vt:lpstr>
      <vt:lpstr>3. 공동연구개발기관의 기술개발 역량</vt:lpstr>
      <vt:lpstr>3. 공동연구개발기관의 기술개발 역량 &gt; 챗봇 보유 기술</vt:lpstr>
      <vt:lpstr>3. 공동연구개발기관의 기술개발 역량 &gt; 챗봇 보유 기술</vt:lpstr>
      <vt:lpstr>PowerPoint 프레젠테이션</vt:lpstr>
      <vt:lpstr>1. AI 상담 플랫폼 개요</vt:lpstr>
      <vt:lpstr>2. 시스템 구성도</vt:lpstr>
      <vt:lpstr>3. AI기반 자동상담 서비스 &gt; 자동상담 알고리즘</vt:lpstr>
      <vt:lpstr>3. AI기반 자동상담 서비스 &gt;  의도 및 감성분석</vt:lpstr>
      <vt:lpstr>3. AI기반 자동상담 서비스 &gt; 공감 채팅(공감적 반영)</vt:lpstr>
      <vt:lpstr>3. AI기반 자동상담 서비스 &gt; 고위험군 식별</vt:lpstr>
      <vt:lpstr>4. 전문가 상담 서비스 &gt; 전문가 상담 프로세스</vt:lpstr>
      <vt:lpstr>4. 전문가 상담 서비스 &gt; 유형별 전문가 매칭</vt:lpstr>
      <vt:lpstr>4. 전문가 상담 서비스 &gt; 예약 및 결제 시스템</vt:lpstr>
      <vt:lpstr>4. 전문가 상담 서비스 &gt; 전문가 채팅 상담</vt:lpstr>
      <vt:lpstr>5. AI 상담분석 시스템 &gt; 상담분석 알고리즘</vt:lpstr>
      <vt:lpstr>5. AI 상담분석 시스템 &gt; 축어록 데이터 STT 변환</vt:lpstr>
      <vt:lpstr>5. AI 상담분석 시스템 &gt; 로그 데이터 마스킹 처리</vt:lpstr>
      <vt:lpstr>5. AI 상담분석 시스템 &gt; AI 상담 주제 분석</vt:lpstr>
      <vt:lpstr>5. AI 상담분석 시스템 &gt; 상담 만족도 분석</vt:lpstr>
      <vt:lpstr>6. 상담관리시스템 </vt:lpstr>
      <vt:lpstr>PowerPoint 프레젠테이션</vt:lpstr>
      <vt:lpstr>1. 연구개발기관 현황</vt:lpstr>
      <vt:lpstr>2. 추진일정</vt:lpstr>
      <vt:lpstr>3. 평가기준 및 평가방법</vt:lpstr>
      <vt:lpstr>4. 기술이전 방안</vt:lpstr>
      <vt:lpstr>4. 기술이전 방안</vt:lpstr>
      <vt:lpstr>6. 연구개발비 사용에 관한 계획</vt:lpstr>
      <vt:lpstr>8. 연구실 안전/보안조치 이행계획(선정 후 협약시점에 제출 가능)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박진우</dc:creator>
  <cp:lastModifiedBy>jwpark</cp:lastModifiedBy>
  <cp:revision>764</cp:revision>
  <cp:lastPrinted>2021-01-27T04:57:18Z</cp:lastPrinted>
  <dcterms:created xsi:type="dcterms:W3CDTF">2015-03-31T09:47:45Z</dcterms:created>
  <dcterms:modified xsi:type="dcterms:W3CDTF">2021-03-11T05:22:10Z</dcterms:modified>
</cp:coreProperties>
</file>